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6"/>
  </p:notesMasterIdLst>
  <p:sldIdLst>
    <p:sldId id="260" r:id="rId5"/>
  </p:sldIdLst>
  <p:sldSz cx="6858000" cy="12192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940F5"/>
    <a:srgbClr val="5A186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10" d="100"/>
          <a:sy n="110" d="100"/>
        </p:scale>
        <p:origin x="256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361666-1923-4BF1-821E-3934F1107920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560638" y="1143000"/>
            <a:ext cx="17367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31E903-68A9-4EC8-B3FB-0AC4EA485D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2531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457450" y="1241425"/>
            <a:ext cx="188277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9390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F443A-9C2C-41BC-9F55-BC8AC4CD5373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4F517-E26D-4EE5-8C73-3ABCBC992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3586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F443A-9C2C-41BC-9F55-BC8AC4CD5373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4F517-E26D-4EE5-8C73-3ABCBC992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96246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F443A-9C2C-41BC-9F55-BC8AC4CD5373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4F517-E26D-4EE5-8C73-3ABCBC992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07234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F443A-9C2C-41BC-9F55-BC8AC4CD5373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4F517-E26D-4EE5-8C73-3ABCBC992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34598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F443A-9C2C-41BC-9F55-BC8AC4CD5373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4F517-E26D-4EE5-8C73-3ABCBC992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27794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F443A-9C2C-41BC-9F55-BC8AC4CD5373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4F517-E26D-4EE5-8C73-3ABCBC992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5739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F443A-9C2C-41BC-9F55-BC8AC4CD5373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4F517-E26D-4EE5-8C73-3ABCBC992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621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F443A-9C2C-41BC-9F55-BC8AC4CD5373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4F517-E26D-4EE5-8C73-3ABCBC992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2502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F443A-9C2C-41BC-9F55-BC8AC4CD5373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4F517-E26D-4EE5-8C73-3ABCBC992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5326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F443A-9C2C-41BC-9F55-BC8AC4CD5373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4F517-E26D-4EE5-8C73-3ABCBC992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80526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F443A-9C2C-41BC-9F55-BC8AC4CD5373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4F517-E26D-4EE5-8C73-3ABCBC992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543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F443A-9C2C-41BC-9F55-BC8AC4CD5373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D4F517-E26D-4EE5-8C73-3ABCBC992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431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thenounproject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Rectangle 141">
            <a:extLst>
              <a:ext uri="{FF2B5EF4-FFF2-40B4-BE49-F238E27FC236}">
                <a16:creationId xmlns:a16="http://schemas.microsoft.com/office/drawing/2014/main" id="{5B6ECEE5-8B0A-BE49-88D6-380CCB5771D4}"/>
              </a:ext>
            </a:extLst>
          </p:cNvPr>
          <p:cNvSpPr/>
          <p:nvPr/>
        </p:nvSpPr>
        <p:spPr>
          <a:xfrm>
            <a:off x="1517733" y="7591806"/>
            <a:ext cx="4266316" cy="44158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70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F9A4C65A-77AF-D444-B52E-87C937A7CC66}"/>
              </a:ext>
            </a:extLst>
          </p:cNvPr>
          <p:cNvSpPr/>
          <p:nvPr/>
        </p:nvSpPr>
        <p:spPr>
          <a:xfrm rot="16200000">
            <a:off x="559513" y="6264099"/>
            <a:ext cx="1967306" cy="1571281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70">
              <a:solidFill>
                <a:schemeClr val="tx1"/>
              </a:solidFill>
            </a:endParaRPr>
          </a:p>
        </p:txBody>
      </p:sp>
      <p:sp>
        <p:nvSpPr>
          <p:cNvPr id="214" name="Block Arc 213">
            <a:extLst>
              <a:ext uri="{FF2B5EF4-FFF2-40B4-BE49-F238E27FC236}">
                <a16:creationId xmlns:a16="http://schemas.microsoft.com/office/drawing/2014/main" id="{9BB00DD6-C4C4-7348-AD3E-28EAE4D8492B}"/>
              </a:ext>
            </a:extLst>
          </p:cNvPr>
          <p:cNvSpPr/>
          <p:nvPr/>
        </p:nvSpPr>
        <p:spPr>
          <a:xfrm rot="5400000" flipH="1">
            <a:off x="4486733" y="4731075"/>
            <a:ext cx="1979330" cy="155522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70">
              <a:solidFill>
                <a:schemeClr val="tx1"/>
              </a:solidFill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19CB39D4-AD12-0B45-8E85-C9D1845FD3AE}"/>
              </a:ext>
            </a:extLst>
          </p:cNvPr>
          <p:cNvSpPr/>
          <p:nvPr/>
        </p:nvSpPr>
        <p:spPr>
          <a:xfrm>
            <a:off x="1497180" y="6070088"/>
            <a:ext cx="3988841" cy="43089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7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B5CF508-9F97-7344-A588-8737134FC758}"/>
              </a:ext>
            </a:extLst>
          </p:cNvPr>
          <p:cNvSpPr/>
          <p:nvPr/>
        </p:nvSpPr>
        <p:spPr>
          <a:xfrm>
            <a:off x="1537418" y="4527396"/>
            <a:ext cx="3974162" cy="43031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70"/>
          </a:p>
        </p:txBody>
      </p:sp>
      <p:sp>
        <p:nvSpPr>
          <p:cNvPr id="693" name="Rectangle 692">
            <a:extLst>
              <a:ext uri="{FF2B5EF4-FFF2-40B4-BE49-F238E27FC236}">
                <a16:creationId xmlns:a16="http://schemas.microsoft.com/office/drawing/2014/main" id="{242D1697-493D-4EEA-9BF1-C16D669A5B45}"/>
              </a:ext>
            </a:extLst>
          </p:cNvPr>
          <p:cNvSpPr/>
          <p:nvPr/>
        </p:nvSpPr>
        <p:spPr>
          <a:xfrm>
            <a:off x="4478823" y="1440803"/>
            <a:ext cx="974232" cy="43650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70"/>
          </a:p>
        </p:txBody>
      </p:sp>
      <p:sp>
        <p:nvSpPr>
          <p:cNvPr id="299" name="Block Arc 298">
            <a:extLst>
              <a:ext uri="{FF2B5EF4-FFF2-40B4-BE49-F238E27FC236}">
                <a16:creationId xmlns:a16="http://schemas.microsoft.com/office/drawing/2014/main" id="{E544DECD-E899-401B-BBD3-3DF1A76E09F8}"/>
              </a:ext>
            </a:extLst>
          </p:cNvPr>
          <p:cNvSpPr/>
          <p:nvPr/>
        </p:nvSpPr>
        <p:spPr>
          <a:xfrm rot="16200000">
            <a:off x="536759" y="9351403"/>
            <a:ext cx="1989230" cy="1576518"/>
          </a:xfrm>
          <a:prstGeom prst="blockArc">
            <a:avLst>
              <a:gd name="adj1" fmla="val 10794607"/>
              <a:gd name="adj2" fmla="val 156513"/>
              <a:gd name="adj3" fmla="val 28217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70">
              <a:solidFill>
                <a:schemeClr val="tx1"/>
              </a:solidFill>
            </a:endParaRPr>
          </a:p>
        </p:txBody>
      </p:sp>
      <p:sp>
        <p:nvSpPr>
          <p:cNvPr id="301" name="Rectangle 300">
            <a:extLst>
              <a:ext uri="{FF2B5EF4-FFF2-40B4-BE49-F238E27FC236}">
                <a16:creationId xmlns:a16="http://schemas.microsoft.com/office/drawing/2014/main" id="{945C2C5F-E679-4DF9-8DC1-21AF6D2968E9}"/>
              </a:ext>
            </a:extLst>
          </p:cNvPr>
          <p:cNvSpPr/>
          <p:nvPr/>
        </p:nvSpPr>
        <p:spPr>
          <a:xfrm>
            <a:off x="1516331" y="10694191"/>
            <a:ext cx="4448432" cy="441748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70"/>
          </a:p>
        </p:txBody>
      </p:sp>
      <p:sp>
        <p:nvSpPr>
          <p:cNvPr id="302" name="Rectangle 301">
            <a:extLst>
              <a:ext uri="{FF2B5EF4-FFF2-40B4-BE49-F238E27FC236}">
                <a16:creationId xmlns:a16="http://schemas.microsoft.com/office/drawing/2014/main" id="{F289F366-7001-4F39-9D35-5CE31B390754}"/>
              </a:ext>
            </a:extLst>
          </p:cNvPr>
          <p:cNvSpPr/>
          <p:nvPr/>
        </p:nvSpPr>
        <p:spPr>
          <a:xfrm>
            <a:off x="1513400" y="9145773"/>
            <a:ext cx="4266316" cy="44985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70"/>
          </a:p>
        </p:txBody>
      </p:sp>
      <p:sp>
        <p:nvSpPr>
          <p:cNvPr id="393" name="TextBox 392">
            <a:extLst>
              <a:ext uri="{FF2B5EF4-FFF2-40B4-BE49-F238E27FC236}">
                <a16:creationId xmlns:a16="http://schemas.microsoft.com/office/drawing/2014/main" id="{ED62A0F5-2126-46D7-AE3F-BA2B85D4B2C0}"/>
              </a:ext>
            </a:extLst>
          </p:cNvPr>
          <p:cNvSpPr txBox="1"/>
          <p:nvPr/>
        </p:nvSpPr>
        <p:spPr>
          <a:xfrm>
            <a:off x="1090624" y="6939315"/>
            <a:ext cx="978015" cy="179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0958" indent="-120958">
              <a:buFont typeface="Arial" panose="020B0604020202020204" pitchFamily="34" charset="0"/>
              <a:buChar char="•"/>
            </a:pPr>
            <a:endParaRPr lang="en-US" sz="564"/>
          </a:p>
        </p:txBody>
      </p:sp>
      <p:sp>
        <p:nvSpPr>
          <p:cNvPr id="148" name="Block Arc 147">
            <a:extLst>
              <a:ext uri="{FF2B5EF4-FFF2-40B4-BE49-F238E27FC236}">
                <a16:creationId xmlns:a16="http://schemas.microsoft.com/office/drawing/2014/main" id="{9C954A11-0D9B-461E-A122-3227CB42E4A0}"/>
              </a:ext>
            </a:extLst>
          </p:cNvPr>
          <p:cNvSpPr/>
          <p:nvPr/>
        </p:nvSpPr>
        <p:spPr>
          <a:xfrm rot="16200000">
            <a:off x="583455" y="3212357"/>
            <a:ext cx="1949528" cy="1541174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70">
              <a:solidFill>
                <a:schemeClr val="tx1"/>
              </a:solidFill>
            </a:endParaRPr>
          </a:p>
        </p:txBody>
      </p:sp>
      <p:sp>
        <p:nvSpPr>
          <p:cNvPr id="149" name="Rectangle 148">
            <a:extLst>
              <a:ext uri="{FF2B5EF4-FFF2-40B4-BE49-F238E27FC236}">
                <a16:creationId xmlns:a16="http://schemas.microsoft.com/office/drawing/2014/main" id="{9BA5973A-14D7-4217-B314-1EA5FAC0D5DA}"/>
              </a:ext>
            </a:extLst>
          </p:cNvPr>
          <p:cNvSpPr/>
          <p:nvPr/>
        </p:nvSpPr>
        <p:spPr>
          <a:xfrm>
            <a:off x="1573423" y="3003358"/>
            <a:ext cx="3888545" cy="43745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70"/>
          </a:p>
        </p:txBody>
      </p:sp>
      <p:sp>
        <p:nvSpPr>
          <p:cNvPr id="206" name="TextBox 205">
            <a:extLst>
              <a:ext uri="{FF2B5EF4-FFF2-40B4-BE49-F238E27FC236}">
                <a16:creationId xmlns:a16="http://schemas.microsoft.com/office/drawing/2014/main" id="{70B3FAC2-5199-4AC1-8A1B-F61B7CA0703D}"/>
              </a:ext>
            </a:extLst>
          </p:cNvPr>
          <p:cNvSpPr txBox="1"/>
          <p:nvPr/>
        </p:nvSpPr>
        <p:spPr>
          <a:xfrm>
            <a:off x="1373052" y="3696172"/>
            <a:ext cx="978015" cy="179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0958" indent="-120958">
              <a:buFont typeface="Arial" panose="020B0604020202020204" pitchFamily="34" charset="0"/>
              <a:buChar char="•"/>
            </a:pPr>
            <a:endParaRPr lang="en-US" sz="564"/>
          </a:p>
        </p:txBody>
      </p:sp>
      <p:sp>
        <p:nvSpPr>
          <p:cNvPr id="241" name="Block Arc 240">
            <a:extLst>
              <a:ext uri="{FF2B5EF4-FFF2-40B4-BE49-F238E27FC236}">
                <a16:creationId xmlns:a16="http://schemas.microsoft.com/office/drawing/2014/main" id="{64AE3A98-D42F-4041-9CF0-3FA387A2498C}"/>
              </a:ext>
            </a:extLst>
          </p:cNvPr>
          <p:cNvSpPr/>
          <p:nvPr/>
        </p:nvSpPr>
        <p:spPr>
          <a:xfrm rot="5400000" flipH="1">
            <a:off x="4430799" y="1661195"/>
            <a:ext cx="1996004" cy="155522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70">
              <a:solidFill>
                <a:schemeClr val="tx1"/>
              </a:solidFill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4855658" y="11370572"/>
            <a:ext cx="898334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800" dirty="0"/>
              <a:t>Hello! How are you?</a:t>
            </a:r>
            <a:endParaRPr lang="en-US" dirty="0"/>
          </a:p>
        </p:txBody>
      </p:sp>
      <p:sp>
        <p:nvSpPr>
          <p:cNvPr id="27" name="Left Arrow 26"/>
          <p:cNvSpPr/>
          <p:nvPr/>
        </p:nvSpPr>
        <p:spPr>
          <a:xfrm>
            <a:off x="2277425" y="1212006"/>
            <a:ext cx="2225914" cy="889270"/>
          </a:xfrm>
          <a:prstGeom prst="leftArrow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70"/>
          </a:p>
        </p:txBody>
      </p:sp>
      <p:sp>
        <p:nvSpPr>
          <p:cNvPr id="150" name="TextBox 149">
            <a:extLst>
              <a:ext uri="{FF2B5EF4-FFF2-40B4-BE49-F238E27FC236}">
                <a16:creationId xmlns:a16="http://schemas.microsoft.com/office/drawing/2014/main" id="{70B3FAC2-5199-4AC1-8A1B-F61B7CA0703D}"/>
              </a:ext>
            </a:extLst>
          </p:cNvPr>
          <p:cNvSpPr txBox="1"/>
          <p:nvPr/>
        </p:nvSpPr>
        <p:spPr>
          <a:xfrm>
            <a:off x="3774072" y="2012517"/>
            <a:ext cx="978015" cy="179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0958" indent="-120958">
              <a:buFont typeface="Arial" panose="020B0604020202020204" pitchFamily="34" charset="0"/>
              <a:buChar char="•"/>
            </a:pPr>
            <a:endParaRPr lang="en-US" sz="564"/>
          </a:p>
        </p:txBody>
      </p:sp>
      <p:sp>
        <p:nvSpPr>
          <p:cNvPr id="28" name="TextBox 27"/>
          <p:cNvSpPr txBox="1"/>
          <p:nvPr/>
        </p:nvSpPr>
        <p:spPr>
          <a:xfrm>
            <a:off x="59052" y="266107"/>
            <a:ext cx="2450151" cy="156966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dirty="0"/>
              <a:t>The </a:t>
            </a:r>
          </a:p>
          <a:p>
            <a:pPr algn="ctr"/>
            <a:r>
              <a:rPr lang="en-GB" sz="2400" b="1" dirty="0"/>
              <a:t>French &amp; Spanish  </a:t>
            </a:r>
          </a:p>
          <a:p>
            <a:pPr algn="ctr"/>
            <a:r>
              <a:rPr lang="en-GB" sz="2400" b="1" dirty="0"/>
              <a:t>Learning Journey at ECC</a:t>
            </a:r>
            <a:endParaRPr lang="en-GB" sz="2400" dirty="0"/>
          </a:p>
        </p:txBody>
      </p:sp>
      <p:sp>
        <p:nvSpPr>
          <p:cNvPr id="172" name="Oval 171">
            <a:extLst>
              <a:ext uri="{FF2B5EF4-FFF2-40B4-BE49-F238E27FC236}">
                <a16:creationId xmlns:a16="http://schemas.microsoft.com/office/drawing/2014/main" id="{49D2A6D2-66CB-46AD-92E1-F17D339BC4EC}"/>
              </a:ext>
            </a:extLst>
          </p:cNvPr>
          <p:cNvSpPr/>
          <p:nvPr/>
        </p:nvSpPr>
        <p:spPr>
          <a:xfrm>
            <a:off x="4964288" y="10547984"/>
            <a:ext cx="715354" cy="746651"/>
          </a:xfrm>
          <a:prstGeom prst="ellipse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800" b="1" dirty="0">
              <a:solidFill>
                <a:schemeClr val="tx1"/>
              </a:solidFill>
            </a:endParaRPr>
          </a:p>
        </p:txBody>
      </p:sp>
      <p:sp>
        <p:nvSpPr>
          <p:cNvPr id="155" name="Block Arc 154">
            <a:extLst>
              <a:ext uri="{FF2B5EF4-FFF2-40B4-BE49-F238E27FC236}">
                <a16:creationId xmlns:a16="http://schemas.microsoft.com/office/drawing/2014/main" id="{58AFB3EF-23D8-40E7-B4C5-D67DBE5A5640}"/>
              </a:ext>
            </a:extLst>
          </p:cNvPr>
          <p:cNvSpPr/>
          <p:nvPr/>
        </p:nvSpPr>
        <p:spPr>
          <a:xfrm rot="5400000" flipH="1">
            <a:off x="4755689" y="7776753"/>
            <a:ext cx="2003823" cy="1633927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70">
              <a:solidFill>
                <a:schemeClr val="tx1"/>
              </a:solidFill>
            </a:endParaRP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D8A5D71A-9856-4597-AAE6-15235F32FD4C}"/>
              </a:ext>
            </a:extLst>
          </p:cNvPr>
          <p:cNvGrpSpPr/>
          <p:nvPr/>
        </p:nvGrpSpPr>
        <p:grpSpPr>
          <a:xfrm>
            <a:off x="5973611" y="10544718"/>
            <a:ext cx="1728802" cy="746651"/>
            <a:chOff x="-1592629" y="1906493"/>
            <a:chExt cx="1728802" cy="746651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F64E67CE-643E-4EDB-B320-1276CA2EDAC6}"/>
                </a:ext>
              </a:extLst>
            </p:cNvPr>
            <p:cNvGrpSpPr/>
            <p:nvPr/>
          </p:nvGrpSpPr>
          <p:grpSpPr>
            <a:xfrm>
              <a:off x="-1592629" y="1906493"/>
              <a:ext cx="1728802" cy="746651"/>
              <a:chOff x="-2368309" y="2467989"/>
              <a:chExt cx="1728802" cy="746651"/>
            </a:xfrm>
          </p:grpSpPr>
          <p:sp>
            <p:nvSpPr>
              <p:cNvPr id="162" name="Oval 161">
                <a:extLst>
                  <a:ext uri="{FF2B5EF4-FFF2-40B4-BE49-F238E27FC236}">
                    <a16:creationId xmlns:a16="http://schemas.microsoft.com/office/drawing/2014/main" id="{EA6F75A5-727B-47A2-9944-1034BBDDD073}"/>
                  </a:ext>
                </a:extLst>
              </p:cNvPr>
              <p:cNvSpPr/>
              <p:nvPr/>
            </p:nvSpPr>
            <p:spPr>
              <a:xfrm>
                <a:off x="-2368309" y="2467989"/>
                <a:ext cx="715354" cy="746651"/>
              </a:xfrm>
              <a:prstGeom prst="ellipse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 w="1111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40" tIns="45720" rIns="91440" bIns="45720" rtlCol="0" anchor="ctr"/>
              <a:lstStyle/>
              <a:p>
                <a:pPr algn="ctr"/>
                <a:endParaRPr lang="en-GB" sz="1270"/>
              </a:p>
            </p:txBody>
          </p:sp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9ABCE746-1767-43A6-962A-30F2D89FE07D}"/>
                  </a:ext>
                </a:extLst>
              </p:cNvPr>
              <p:cNvSpPr txBox="1"/>
              <p:nvPr/>
            </p:nvSpPr>
            <p:spPr>
              <a:xfrm>
                <a:off x="-2273435" y="2578906"/>
                <a:ext cx="1633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b="1"/>
                  <a:t>Year</a:t>
                </a:r>
              </a:p>
              <a:p>
                <a:r>
                  <a:rPr lang="en-GB" b="1"/>
                  <a:t> </a:t>
                </a:r>
              </a:p>
            </p:txBody>
          </p:sp>
        </p:grp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782B9A80-BE5D-49EE-92ED-CFD6898B4D98}"/>
                </a:ext>
              </a:extLst>
            </p:cNvPr>
            <p:cNvSpPr txBox="1"/>
            <p:nvPr/>
          </p:nvSpPr>
          <p:spPr>
            <a:xfrm>
              <a:off x="-1380879" y="2216229"/>
              <a:ext cx="110523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7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C12F3CEF-80C9-4CFE-B5D0-205093175730}"/>
              </a:ext>
            </a:extLst>
          </p:cNvPr>
          <p:cNvGrpSpPr/>
          <p:nvPr/>
        </p:nvGrpSpPr>
        <p:grpSpPr>
          <a:xfrm>
            <a:off x="3427305" y="7440329"/>
            <a:ext cx="1728802" cy="746651"/>
            <a:chOff x="-1628365" y="3921175"/>
            <a:chExt cx="1728802" cy="746651"/>
          </a:xfrm>
        </p:grpSpPr>
        <p:grpSp>
          <p:nvGrpSpPr>
            <p:cNvPr id="180" name="Group 179">
              <a:extLst>
                <a:ext uri="{FF2B5EF4-FFF2-40B4-BE49-F238E27FC236}">
                  <a16:creationId xmlns:a16="http://schemas.microsoft.com/office/drawing/2014/main" id="{835BBFFF-7DAF-443F-AD0F-EA0FFD99468F}"/>
                </a:ext>
              </a:extLst>
            </p:cNvPr>
            <p:cNvGrpSpPr/>
            <p:nvPr/>
          </p:nvGrpSpPr>
          <p:grpSpPr>
            <a:xfrm>
              <a:off x="-1628365" y="3921175"/>
              <a:ext cx="1728802" cy="746651"/>
              <a:chOff x="-2368309" y="2467989"/>
              <a:chExt cx="1728802" cy="746651"/>
            </a:xfrm>
          </p:grpSpPr>
          <p:sp>
            <p:nvSpPr>
              <p:cNvPr id="181" name="Oval 180">
                <a:extLst>
                  <a:ext uri="{FF2B5EF4-FFF2-40B4-BE49-F238E27FC236}">
                    <a16:creationId xmlns:a16="http://schemas.microsoft.com/office/drawing/2014/main" id="{1C743F71-AB4D-4246-B923-2FFB68ACB5FA}"/>
                  </a:ext>
                </a:extLst>
              </p:cNvPr>
              <p:cNvSpPr/>
              <p:nvPr/>
            </p:nvSpPr>
            <p:spPr>
              <a:xfrm>
                <a:off x="-2368309" y="2467989"/>
                <a:ext cx="715354" cy="746651"/>
              </a:xfrm>
              <a:prstGeom prst="ellipse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 w="1111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270"/>
              </a:p>
            </p:txBody>
          </p:sp>
          <p:sp>
            <p:nvSpPr>
              <p:cNvPr id="182" name="TextBox 181">
                <a:extLst>
                  <a:ext uri="{FF2B5EF4-FFF2-40B4-BE49-F238E27FC236}">
                    <a16:creationId xmlns:a16="http://schemas.microsoft.com/office/drawing/2014/main" id="{4D95C0B7-FEA4-4DFC-9C56-799D5B9FBFF7}"/>
                  </a:ext>
                </a:extLst>
              </p:cNvPr>
              <p:cNvSpPr txBox="1"/>
              <p:nvPr/>
            </p:nvSpPr>
            <p:spPr>
              <a:xfrm>
                <a:off x="-2273435" y="2578906"/>
                <a:ext cx="1633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b="1"/>
                  <a:t>Year</a:t>
                </a:r>
              </a:p>
              <a:p>
                <a:r>
                  <a:rPr lang="en-GB" b="1"/>
                  <a:t> </a:t>
                </a:r>
              </a:p>
            </p:txBody>
          </p:sp>
        </p:grpSp>
        <p:sp>
          <p:nvSpPr>
            <p:cNvPr id="183" name="TextBox 182">
              <a:extLst>
                <a:ext uri="{FF2B5EF4-FFF2-40B4-BE49-F238E27FC236}">
                  <a16:creationId xmlns:a16="http://schemas.microsoft.com/office/drawing/2014/main" id="{2A0EDE37-DA22-408C-B906-605860D14761}"/>
                </a:ext>
              </a:extLst>
            </p:cNvPr>
            <p:cNvSpPr txBox="1"/>
            <p:nvPr/>
          </p:nvSpPr>
          <p:spPr>
            <a:xfrm>
              <a:off x="-1425844" y="4173068"/>
              <a:ext cx="110523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9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D00B07E2-39DF-49E7-A71D-F068F08DA8F2}"/>
              </a:ext>
            </a:extLst>
          </p:cNvPr>
          <p:cNvGrpSpPr/>
          <p:nvPr/>
        </p:nvGrpSpPr>
        <p:grpSpPr>
          <a:xfrm>
            <a:off x="1661634" y="4366328"/>
            <a:ext cx="1719414" cy="746651"/>
            <a:chOff x="-1628365" y="6136953"/>
            <a:chExt cx="1719414" cy="746651"/>
          </a:xfrm>
        </p:grpSpPr>
        <p:grpSp>
          <p:nvGrpSpPr>
            <p:cNvPr id="188" name="Group 187">
              <a:extLst>
                <a:ext uri="{FF2B5EF4-FFF2-40B4-BE49-F238E27FC236}">
                  <a16:creationId xmlns:a16="http://schemas.microsoft.com/office/drawing/2014/main" id="{0AF9B7DD-AF36-40CF-8249-CA0FF2E38FEB}"/>
                </a:ext>
              </a:extLst>
            </p:cNvPr>
            <p:cNvGrpSpPr/>
            <p:nvPr/>
          </p:nvGrpSpPr>
          <p:grpSpPr>
            <a:xfrm>
              <a:off x="-1628365" y="6136953"/>
              <a:ext cx="1719414" cy="746651"/>
              <a:chOff x="-2368309" y="2467989"/>
              <a:chExt cx="1719414" cy="746651"/>
            </a:xfrm>
          </p:grpSpPr>
          <p:sp>
            <p:nvSpPr>
              <p:cNvPr id="189" name="Oval 188">
                <a:extLst>
                  <a:ext uri="{FF2B5EF4-FFF2-40B4-BE49-F238E27FC236}">
                    <a16:creationId xmlns:a16="http://schemas.microsoft.com/office/drawing/2014/main" id="{03DF7D62-0B37-49EB-991C-8C7183B6D9C4}"/>
                  </a:ext>
                </a:extLst>
              </p:cNvPr>
              <p:cNvSpPr/>
              <p:nvPr/>
            </p:nvSpPr>
            <p:spPr>
              <a:xfrm>
                <a:off x="-2368309" y="2467989"/>
                <a:ext cx="715354" cy="746651"/>
              </a:xfrm>
              <a:prstGeom prst="ellipse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 w="1111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270"/>
              </a:p>
            </p:txBody>
          </p:sp>
          <p:sp>
            <p:nvSpPr>
              <p:cNvPr id="190" name="TextBox 189">
                <a:extLst>
                  <a:ext uri="{FF2B5EF4-FFF2-40B4-BE49-F238E27FC236}">
                    <a16:creationId xmlns:a16="http://schemas.microsoft.com/office/drawing/2014/main" id="{38034023-9EB0-4F2E-95B4-907BDCBAEC83}"/>
                  </a:ext>
                </a:extLst>
              </p:cNvPr>
              <p:cNvSpPr txBox="1"/>
              <p:nvPr/>
            </p:nvSpPr>
            <p:spPr>
              <a:xfrm>
                <a:off x="-2282823" y="2570971"/>
                <a:ext cx="1633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b="1" dirty="0"/>
                  <a:t>Year</a:t>
                </a:r>
              </a:p>
              <a:p>
                <a:r>
                  <a:rPr lang="en-GB" b="1" dirty="0"/>
                  <a:t> </a:t>
                </a:r>
              </a:p>
            </p:txBody>
          </p:sp>
        </p:grpSp>
        <p:sp>
          <p:nvSpPr>
            <p:cNvPr id="191" name="TextBox 190">
              <a:extLst>
                <a:ext uri="{FF2B5EF4-FFF2-40B4-BE49-F238E27FC236}">
                  <a16:creationId xmlns:a16="http://schemas.microsoft.com/office/drawing/2014/main" id="{4067E40B-C985-46E9-8D37-F3567B0B1C92}"/>
                </a:ext>
              </a:extLst>
            </p:cNvPr>
            <p:cNvSpPr txBox="1"/>
            <p:nvPr/>
          </p:nvSpPr>
          <p:spPr>
            <a:xfrm>
              <a:off x="-1482824" y="6396527"/>
              <a:ext cx="110523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11</a:t>
              </a:r>
            </a:p>
          </p:txBody>
        </p:sp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3E49D7BD-341F-4B69-BCF7-DBFBF8894542}"/>
              </a:ext>
            </a:extLst>
          </p:cNvPr>
          <p:cNvSpPr txBox="1"/>
          <p:nvPr/>
        </p:nvSpPr>
        <p:spPr>
          <a:xfrm>
            <a:off x="-3458308" y="633046"/>
            <a:ext cx="20059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Example Text box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4FB5F88-4230-46CB-A9A7-E426F8AFD580}"/>
              </a:ext>
            </a:extLst>
          </p:cNvPr>
          <p:cNvSpPr txBox="1"/>
          <p:nvPr/>
        </p:nvSpPr>
        <p:spPr>
          <a:xfrm>
            <a:off x="-2306337" y="1553293"/>
            <a:ext cx="23308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Icon circle</a:t>
            </a:r>
          </a:p>
          <a:p>
            <a:r>
              <a:rPr lang="en-GB">
                <a:hlinkClick r:id="rId3"/>
              </a:rPr>
              <a:t>7M+ Free Icons &amp; Stock Photos | Download Today | Noun Project</a:t>
            </a:r>
            <a:endParaRPr lang="en-GB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0B2CCF6B-1489-4FC8-9B87-37B4500B81DF}"/>
              </a:ext>
            </a:extLst>
          </p:cNvPr>
          <p:cNvSpPr txBox="1"/>
          <p:nvPr/>
        </p:nvSpPr>
        <p:spPr>
          <a:xfrm>
            <a:off x="-3558661" y="3705191"/>
            <a:ext cx="302455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Year Group Icons. </a:t>
            </a:r>
            <a:r>
              <a:rPr lang="en-GB" sz="1400"/>
              <a:t>These have been grouped so they move as one object. To undo right click – click group and click ungroup</a:t>
            </a:r>
            <a:endParaRPr lang="en-GB"/>
          </a:p>
        </p:txBody>
      </p:sp>
      <p:grpSp>
        <p:nvGrpSpPr>
          <p:cNvPr id="192" name="Group 191">
            <a:extLst>
              <a:ext uri="{FF2B5EF4-FFF2-40B4-BE49-F238E27FC236}">
                <a16:creationId xmlns:a16="http://schemas.microsoft.com/office/drawing/2014/main" id="{B6C5A9DA-BEC3-4EA5-96E3-118BF4103736}"/>
              </a:ext>
            </a:extLst>
          </p:cNvPr>
          <p:cNvGrpSpPr/>
          <p:nvPr/>
        </p:nvGrpSpPr>
        <p:grpSpPr>
          <a:xfrm>
            <a:off x="-2333082" y="6946261"/>
            <a:ext cx="1728802" cy="746651"/>
            <a:chOff x="-1628365" y="6136953"/>
            <a:chExt cx="1728802" cy="746651"/>
          </a:xfrm>
        </p:grpSpPr>
        <p:grpSp>
          <p:nvGrpSpPr>
            <p:cNvPr id="193" name="Group 192">
              <a:extLst>
                <a:ext uri="{FF2B5EF4-FFF2-40B4-BE49-F238E27FC236}">
                  <a16:creationId xmlns:a16="http://schemas.microsoft.com/office/drawing/2014/main" id="{DCBDEB70-A650-4E88-88CE-F55AC4AF80AF}"/>
                </a:ext>
              </a:extLst>
            </p:cNvPr>
            <p:cNvGrpSpPr/>
            <p:nvPr/>
          </p:nvGrpSpPr>
          <p:grpSpPr>
            <a:xfrm>
              <a:off x="-1628365" y="6136953"/>
              <a:ext cx="1728802" cy="746651"/>
              <a:chOff x="-2368309" y="2467989"/>
              <a:chExt cx="1728802" cy="746651"/>
            </a:xfrm>
          </p:grpSpPr>
          <p:sp>
            <p:nvSpPr>
              <p:cNvPr id="195" name="Oval 194">
                <a:extLst>
                  <a:ext uri="{FF2B5EF4-FFF2-40B4-BE49-F238E27FC236}">
                    <a16:creationId xmlns:a16="http://schemas.microsoft.com/office/drawing/2014/main" id="{5F8C730D-60FD-4396-AF8F-349321A9D823}"/>
                  </a:ext>
                </a:extLst>
              </p:cNvPr>
              <p:cNvSpPr/>
              <p:nvPr/>
            </p:nvSpPr>
            <p:spPr>
              <a:xfrm>
                <a:off x="-2368309" y="2467989"/>
                <a:ext cx="715354" cy="746651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1111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270"/>
              </a:p>
            </p:txBody>
          </p:sp>
          <p:sp>
            <p:nvSpPr>
              <p:cNvPr id="196" name="TextBox 195">
                <a:extLst>
                  <a:ext uri="{FF2B5EF4-FFF2-40B4-BE49-F238E27FC236}">
                    <a16:creationId xmlns:a16="http://schemas.microsoft.com/office/drawing/2014/main" id="{E5244CC9-D36E-4528-858F-996B061891C6}"/>
                  </a:ext>
                </a:extLst>
              </p:cNvPr>
              <p:cNvSpPr txBox="1"/>
              <p:nvPr/>
            </p:nvSpPr>
            <p:spPr>
              <a:xfrm>
                <a:off x="-2273435" y="2578906"/>
                <a:ext cx="1633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b="1"/>
                  <a:t>Year</a:t>
                </a:r>
              </a:p>
              <a:p>
                <a:r>
                  <a:rPr lang="en-GB" b="1"/>
                  <a:t> </a:t>
                </a:r>
              </a:p>
            </p:txBody>
          </p:sp>
        </p:grpSp>
        <p:sp>
          <p:nvSpPr>
            <p:cNvPr id="194" name="TextBox 193">
              <a:extLst>
                <a:ext uri="{FF2B5EF4-FFF2-40B4-BE49-F238E27FC236}">
                  <a16:creationId xmlns:a16="http://schemas.microsoft.com/office/drawing/2014/main" id="{A329389F-7EA0-4B22-A59D-0619F81A4B37}"/>
                </a:ext>
              </a:extLst>
            </p:cNvPr>
            <p:cNvSpPr txBox="1"/>
            <p:nvPr/>
          </p:nvSpPr>
          <p:spPr>
            <a:xfrm>
              <a:off x="-1511522" y="6408774"/>
              <a:ext cx="110523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/>
                <a:t>12</a:t>
              </a:r>
            </a:p>
          </p:txBody>
        </p:sp>
      </p:grpSp>
      <p:grpSp>
        <p:nvGrpSpPr>
          <p:cNvPr id="197" name="Group 196">
            <a:extLst>
              <a:ext uri="{FF2B5EF4-FFF2-40B4-BE49-F238E27FC236}">
                <a16:creationId xmlns:a16="http://schemas.microsoft.com/office/drawing/2014/main" id="{B08015F1-73F2-41E6-97C0-A290AA15EFBE}"/>
              </a:ext>
            </a:extLst>
          </p:cNvPr>
          <p:cNvGrpSpPr/>
          <p:nvPr/>
        </p:nvGrpSpPr>
        <p:grpSpPr>
          <a:xfrm>
            <a:off x="-3488402" y="7891317"/>
            <a:ext cx="1728802" cy="746651"/>
            <a:chOff x="-1628365" y="6136953"/>
            <a:chExt cx="1728802" cy="746651"/>
          </a:xfrm>
        </p:grpSpPr>
        <p:grpSp>
          <p:nvGrpSpPr>
            <p:cNvPr id="198" name="Group 197">
              <a:extLst>
                <a:ext uri="{FF2B5EF4-FFF2-40B4-BE49-F238E27FC236}">
                  <a16:creationId xmlns:a16="http://schemas.microsoft.com/office/drawing/2014/main" id="{F215FE8E-D61E-41C3-AEDD-F78B5ADF8661}"/>
                </a:ext>
              </a:extLst>
            </p:cNvPr>
            <p:cNvGrpSpPr/>
            <p:nvPr/>
          </p:nvGrpSpPr>
          <p:grpSpPr>
            <a:xfrm>
              <a:off x="-1628365" y="6136953"/>
              <a:ext cx="1728802" cy="746651"/>
              <a:chOff x="-2368309" y="2467989"/>
              <a:chExt cx="1728802" cy="746651"/>
            </a:xfrm>
          </p:grpSpPr>
          <p:sp>
            <p:nvSpPr>
              <p:cNvPr id="200" name="Oval 199">
                <a:extLst>
                  <a:ext uri="{FF2B5EF4-FFF2-40B4-BE49-F238E27FC236}">
                    <a16:creationId xmlns:a16="http://schemas.microsoft.com/office/drawing/2014/main" id="{EDB84605-F7DA-479E-949C-8FEFD0411659}"/>
                  </a:ext>
                </a:extLst>
              </p:cNvPr>
              <p:cNvSpPr/>
              <p:nvPr/>
            </p:nvSpPr>
            <p:spPr>
              <a:xfrm>
                <a:off x="-2368309" y="2467989"/>
                <a:ext cx="715354" cy="746651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1111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270"/>
              </a:p>
            </p:txBody>
          </p:sp>
          <p:sp>
            <p:nvSpPr>
              <p:cNvPr id="201" name="TextBox 200">
                <a:extLst>
                  <a:ext uri="{FF2B5EF4-FFF2-40B4-BE49-F238E27FC236}">
                    <a16:creationId xmlns:a16="http://schemas.microsoft.com/office/drawing/2014/main" id="{DE170A4C-6A0C-47E7-A825-217BD2802997}"/>
                  </a:ext>
                </a:extLst>
              </p:cNvPr>
              <p:cNvSpPr txBox="1"/>
              <p:nvPr/>
            </p:nvSpPr>
            <p:spPr>
              <a:xfrm>
                <a:off x="-2273435" y="2578906"/>
                <a:ext cx="1633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b="1"/>
                  <a:t>Year</a:t>
                </a:r>
              </a:p>
              <a:p>
                <a:r>
                  <a:rPr lang="en-GB" b="1"/>
                  <a:t> </a:t>
                </a:r>
              </a:p>
            </p:txBody>
          </p:sp>
        </p:grpSp>
        <p:sp>
          <p:nvSpPr>
            <p:cNvPr id="199" name="TextBox 198">
              <a:extLst>
                <a:ext uri="{FF2B5EF4-FFF2-40B4-BE49-F238E27FC236}">
                  <a16:creationId xmlns:a16="http://schemas.microsoft.com/office/drawing/2014/main" id="{B10B682B-94A7-4877-8EF1-10F048A6FD2F}"/>
                </a:ext>
              </a:extLst>
            </p:cNvPr>
            <p:cNvSpPr txBox="1"/>
            <p:nvPr/>
          </p:nvSpPr>
          <p:spPr>
            <a:xfrm>
              <a:off x="-1511522" y="6408774"/>
              <a:ext cx="110523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/>
                <a:t>13</a:t>
              </a:r>
            </a:p>
          </p:txBody>
        </p:sp>
      </p:grpSp>
      <p:grpSp>
        <p:nvGrpSpPr>
          <p:cNvPr id="202" name="Group 201">
            <a:extLst>
              <a:ext uri="{FF2B5EF4-FFF2-40B4-BE49-F238E27FC236}">
                <a16:creationId xmlns:a16="http://schemas.microsoft.com/office/drawing/2014/main" id="{E9D92803-2024-446B-A11D-4D311683FB54}"/>
              </a:ext>
            </a:extLst>
          </p:cNvPr>
          <p:cNvGrpSpPr/>
          <p:nvPr/>
        </p:nvGrpSpPr>
        <p:grpSpPr>
          <a:xfrm>
            <a:off x="5342205" y="2699880"/>
            <a:ext cx="1736852" cy="746651"/>
            <a:chOff x="-1628365" y="6136953"/>
            <a:chExt cx="1736852" cy="746651"/>
          </a:xfrm>
        </p:grpSpPr>
        <p:grpSp>
          <p:nvGrpSpPr>
            <p:cNvPr id="203" name="Group 202">
              <a:extLst>
                <a:ext uri="{FF2B5EF4-FFF2-40B4-BE49-F238E27FC236}">
                  <a16:creationId xmlns:a16="http://schemas.microsoft.com/office/drawing/2014/main" id="{0E88DE26-86F6-4E0F-B40F-FA842F44B94D}"/>
                </a:ext>
              </a:extLst>
            </p:cNvPr>
            <p:cNvGrpSpPr/>
            <p:nvPr/>
          </p:nvGrpSpPr>
          <p:grpSpPr>
            <a:xfrm>
              <a:off x="-1628365" y="6136953"/>
              <a:ext cx="1736852" cy="746651"/>
              <a:chOff x="-2368309" y="2467989"/>
              <a:chExt cx="1736852" cy="746651"/>
            </a:xfrm>
          </p:grpSpPr>
          <p:sp>
            <p:nvSpPr>
              <p:cNvPr id="205" name="Oval 204">
                <a:extLst>
                  <a:ext uri="{FF2B5EF4-FFF2-40B4-BE49-F238E27FC236}">
                    <a16:creationId xmlns:a16="http://schemas.microsoft.com/office/drawing/2014/main" id="{16392FEA-E4BB-41EF-AEC0-145C9330A520}"/>
                  </a:ext>
                </a:extLst>
              </p:cNvPr>
              <p:cNvSpPr/>
              <p:nvPr/>
            </p:nvSpPr>
            <p:spPr>
              <a:xfrm>
                <a:off x="-2368309" y="2467989"/>
                <a:ext cx="715354" cy="746651"/>
              </a:xfrm>
              <a:prstGeom prst="ellipse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 w="1111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270"/>
              </a:p>
            </p:txBody>
          </p:sp>
          <p:sp>
            <p:nvSpPr>
              <p:cNvPr id="207" name="TextBox 206">
                <a:extLst>
                  <a:ext uri="{FF2B5EF4-FFF2-40B4-BE49-F238E27FC236}">
                    <a16:creationId xmlns:a16="http://schemas.microsoft.com/office/drawing/2014/main" id="{388931AF-F289-4973-B6A9-EE78BD73E5E4}"/>
                  </a:ext>
                </a:extLst>
              </p:cNvPr>
              <p:cNvSpPr txBox="1"/>
              <p:nvPr/>
            </p:nvSpPr>
            <p:spPr>
              <a:xfrm>
                <a:off x="-2265385" y="2552830"/>
                <a:ext cx="1633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b="1"/>
                  <a:t>Post</a:t>
                </a:r>
              </a:p>
              <a:p>
                <a:r>
                  <a:rPr lang="en-GB" b="1"/>
                  <a:t> </a:t>
                </a:r>
              </a:p>
            </p:txBody>
          </p:sp>
        </p:grpSp>
        <p:sp>
          <p:nvSpPr>
            <p:cNvPr id="204" name="TextBox 203">
              <a:extLst>
                <a:ext uri="{FF2B5EF4-FFF2-40B4-BE49-F238E27FC236}">
                  <a16:creationId xmlns:a16="http://schemas.microsoft.com/office/drawing/2014/main" id="{FDA426A9-595A-4490-BF33-FBC280C2A9A2}"/>
                </a:ext>
              </a:extLst>
            </p:cNvPr>
            <p:cNvSpPr txBox="1"/>
            <p:nvPr/>
          </p:nvSpPr>
          <p:spPr>
            <a:xfrm rot="10800000" flipV="1">
              <a:off x="-1484549" y="6414782"/>
              <a:ext cx="10166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16</a:t>
              </a: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97E38E86-14B2-0C4C-610E-705187170F13}"/>
              </a:ext>
            </a:extLst>
          </p:cNvPr>
          <p:cNvGrpSpPr/>
          <p:nvPr/>
        </p:nvGrpSpPr>
        <p:grpSpPr>
          <a:xfrm>
            <a:off x="4462215" y="5910105"/>
            <a:ext cx="1728802" cy="746651"/>
            <a:chOff x="-1601804" y="2897474"/>
            <a:chExt cx="1728802" cy="746651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F045DCF3-8E04-D5A8-BACF-E37E3B1AB29A}"/>
                </a:ext>
              </a:extLst>
            </p:cNvPr>
            <p:cNvGrpSpPr/>
            <p:nvPr/>
          </p:nvGrpSpPr>
          <p:grpSpPr>
            <a:xfrm>
              <a:off x="-1601804" y="2897474"/>
              <a:ext cx="1728802" cy="746651"/>
              <a:chOff x="-2368309" y="2467989"/>
              <a:chExt cx="1728802" cy="746651"/>
            </a:xfrm>
          </p:grpSpPr>
          <p:sp>
            <p:nvSpPr>
              <p:cNvPr id="8" name="Oval 7">
                <a:extLst>
                  <a:ext uri="{FF2B5EF4-FFF2-40B4-BE49-F238E27FC236}">
                    <a16:creationId xmlns:a16="http://schemas.microsoft.com/office/drawing/2014/main" id="{FDE1475B-A855-1824-A02F-50CCFD6BC3C3}"/>
                  </a:ext>
                </a:extLst>
              </p:cNvPr>
              <p:cNvSpPr/>
              <p:nvPr/>
            </p:nvSpPr>
            <p:spPr>
              <a:xfrm>
                <a:off x="-2368309" y="2467989"/>
                <a:ext cx="715354" cy="746651"/>
              </a:xfrm>
              <a:prstGeom prst="ellipse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 w="1111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270"/>
              </a:p>
            </p:txBody>
          </p: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C6CC4F5F-A962-26DF-5F5D-F77A56DFB0E3}"/>
                  </a:ext>
                </a:extLst>
              </p:cNvPr>
              <p:cNvSpPr txBox="1"/>
              <p:nvPr/>
            </p:nvSpPr>
            <p:spPr>
              <a:xfrm>
                <a:off x="-2273435" y="2578906"/>
                <a:ext cx="1633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b="1"/>
                  <a:t>Year</a:t>
                </a:r>
              </a:p>
              <a:p>
                <a:r>
                  <a:rPr lang="en-GB" b="1"/>
                  <a:t> </a:t>
                </a:r>
              </a:p>
            </p:txBody>
          </p: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90FB9E4-5AF8-1585-FA0A-C8C23E476EEA}"/>
                </a:ext>
              </a:extLst>
            </p:cNvPr>
            <p:cNvSpPr txBox="1"/>
            <p:nvPr/>
          </p:nvSpPr>
          <p:spPr>
            <a:xfrm>
              <a:off x="-1477739" y="3125259"/>
              <a:ext cx="1105235" cy="369332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en-GB" b="1" dirty="0"/>
                <a:t>10</a:t>
              </a:r>
              <a:endParaRPr lang="en-GB" b="1" dirty="0">
                <a:ea typeface="Calibri"/>
                <a:cs typeface="Calibri"/>
              </a:endParaRPr>
            </a:p>
          </p:txBody>
        </p:sp>
      </p:grpSp>
      <p:sp>
        <p:nvSpPr>
          <p:cNvPr id="10" name="Oval 9">
            <a:extLst>
              <a:ext uri="{FF2B5EF4-FFF2-40B4-BE49-F238E27FC236}">
                <a16:creationId xmlns:a16="http://schemas.microsoft.com/office/drawing/2014/main" id="{AC186D0C-4EEB-5AB0-A61B-B557F922C501}"/>
              </a:ext>
            </a:extLst>
          </p:cNvPr>
          <p:cNvSpPr/>
          <p:nvPr/>
        </p:nvSpPr>
        <p:spPr>
          <a:xfrm>
            <a:off x="3935093" y="10547984"/>
            <a:ext cx="715354" cy="746651"/>
          </a:xfrm>
          <a:prstGeom prst="ellipse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7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EE07A7B0-3943-743A-1BC7-A1B02F61734D}"/>
              </a:ext>
            </a:extLst>
          </p:cNvPr>
          <p:cNvSpPr/>
          <p:nvPr/>
        </p:nvSpPr>
        <p:spPr>
          <a:xfrm>
            <a:off x="2717871" y="10547983"/>
            <a:ext cx="715354" cy="746651"/>
          </a:xfrm>
          <a:prstGeom prst="ellipse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7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1225276F-C2D2-EA05-D6CF-FAAA86D50166}"/>
              </a:ext>
            </a:extLst>
          </p:cNvPr>
          <p:cNvSpPr/>
          <p:nvPr/>
        </p:nvSpPr>
        <p:spPr>
          <a:xfrm>
            <a:off x="1718365" y="10547984"/>
            <a:ext cx="715354" cy="746651"/>
          </a:xfrm>
          <a:prstGeom prst="ellipse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7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DA1327-0026-B8C5-5EF6-54D1187F5173}"/>
              </a:ext>
            </a:extLst>
          </p:cNvPr>
          <p:cNvSpPr/>
          <p:nvPr/>
        </p:nvSpPr>
        <p:spPr>
          <a:xfrm>
            <a:off x="738650" y="10320372"/>
            <a:ext cx="715354" cy="746651"/>
          </a:xfrm>
          <a:prstGeom prst="ellipse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7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AC08FEA2-182F-4944-5BD9-C9697768C90B}"/>
              </a:ext>
            </a:extLst>
          </p:cNvPr>
          <p:cNvSpPr/>
          <p:nvPr/>
        </p:nvSpPr>
        <p:spPr>
          <a:xfrm>
            <a:off x="491248" y="9400035"/>
            <a:ext cx="715354" cy="746651"/>
          </a:xfrm>
          <a:prstGeom prst="ellipse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7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A635FF8D-7714-61BE-BB1D-98477E195086}"/>
              </a:ext>
            </a:extLst>
          </p:cNvPr>
          <p:cNvGrpSpPr/>
          <p:nvPr/>
        </p:nvGrpSpPr>
        <p:grpSpPr>
          <a:xfrm>
            <a:off x="1500573" y="9000926"/>
            <a:ext cx="1728802" cy="746651"/>
            <a:chOff x="-1592629" y="1906493"/>
            <a:chExt cx="1728802" cy="746651"/>
          </a:xfrm>
        </p:grpSpPr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5098B587-8834-96C9-49BE-2F1612BD1FFE}"/>
                </a:ext>
              </a:extLst>
            </p:cNvPr>
            <p:cNvGrpSpPr/>
            <p:nvPr/>
          </p:nvGrpSpPr>
          <p:grpSpPr>
            <a:xfrm>
              <a:off x="-1592629" y="1906493"/>
              <a:ext cx="1728802" cy="746651"/>
              <a:chOff x="-2368309" y="2467989"/>
              <a:chExt cx="1728802" cy="746651"/>
            </a:xfrm>
          </p:grpSpPr>
          <p:sp>
            <p:nvSpPr>
              <p:cNvPr id="19" name="Oval 18">
                <a:extLst>
                  <a:ext uri="{FF2B5EF4-FFF2-40B4-BE49-F238E27FC236}">
                    <a16:creationId xmlns:a16="http://schemas.microsoft.com/office/drawing/2014/main" id="{3CA3E50B-CDC2-48DC-68DB-942BFFAFF3E7}"/>
                  </a:ext>
                </a:extLst>
              </p:cNvPr>
              <p:cNvSpPr/>
              <p:nvPr/>
            </p:nvSpPr>
            <p:spPr>
              <a:xfrm>
                <a:off x="-2368309" y="2467989"/>
                <a:ext cx="715354" cy="746651"/>
              </a:xfrm>
              <a:prstGeom prst="ellipse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 w="1111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40" tIns="45720" rIns="91440" bIns="45720" rtlCol="0" anchor="ctr"/>
              <a:lstStyle/>
              <a:p>
                <a:pPr algn="ctr"/>
                <a:endParaRPr lang="en-GB" sz="1270"/>
              </a:p>
            </p:txBody>
          </p:sp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0F5F6BCA-90A8-7A1D-9F73-28CC8A89F39E}"/>
                  </a:ext>
                </a:extLst>
              </p:cNvPr>
              <p:cNvSpPr txBox="1"/>
              <p:nvPr/>
            </p:nvSpPr>
            <p:spPr>
              <a:xfrm>
                <a:off x="-2273435" y="2578906"/>
                <a:ext cx="1633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b="1"/>
                  <a:t>Year</a:t>
                </a:r>
              </a:p>
              <a:p>
                <a:r>
                  <a:rPr lang="en-GB" b="1"/>
                  <a:t> </a:t>
                </a:r>
              </a:p>
            </p:txBody>
          </p:sp>
        </p:grp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051F087A-B8C1-9A20-DF22-36DC2ABE952F}"/>
                </a:ext>
              </a:extLst>
            </p:cNvPr>
            <p:cNvSpPr txBox="1"/>
            <p:nvPr/>
          </p:nvSpPr>
          <p:spPr>
            <a:xfrm>
              <a:off x="-1416609" y="2186233"/>
              <a:ext cx="1105235" cy="369332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en-GB" b="1" dirty="0">
                  <a:ea typeface="Calibri"/>
                  <a:cs typeface="Calibri"/>
                </a:rPr>
                <a:t>8</a:t>
              </a:r>
            </a:p>
          </p:txBody>
        </p:sp>
      </p:grpSp>
      <p:sp>
        <p:nvSpPr>
          <p:cNvPr id="21" name="Oval 20">
            <a:extLst>
              <a:ext uri="{FF2B5EF4-FFF2-40B4-BE49-F238E27FC236}">
                <a16:creationId xmlns:a16="http://schemas.microsoft.com/office/drawing/2014/main" id="{A18B39BA-70DC-90EB-0D57-F310A4A151D8}"/>
              </a:ext>
            </a:extLst>
          </p:cNvPr>
          <p:cNvSpPr/>
          <p:nvPr/>
        </p:nvSpPr>
        <p:spPr>
          <a:xfrm>
            <a:off x="2510053" y="9023982"/>
            <a:ext cx="715354" cy="746651"/>
          </a:xfrm>
          <a:prstGeom prst="ellipse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7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DC708069-92C1-AD0B-E0A0-93DA5758D906}"/>
              </a:ext>
            </a:extLst>
          </p:cNvPr>
          <p:cNvSpPr/>
          <p:nvPr/>
        </p:nvSpPr>
        <p:spPr>
          <a:xfrm>
            <a:off x="3786649" y="9004190"/>
            <a:ext cx="715354" cy="746651"/>
          </a:xfrm>
          <a:prstGeom prst="ellipse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70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7FDC85B4-8FCA-2A85-2DEC-9E9F76962B9A}"/>
              </a:ext>
            </a:extLst>
          </p:cNvPr>
          <p:cNvSpPr/>
          <p:nvPr/>
        </p:nvSpPr>
        <p:spPr>
          <a:xfrm>
            <a:off x="4797490" y="9020511"/>
            <a:ext cx="750850" cy="746651"/>
          </a:xfrm>
          <a:prstGeom prst="ellipse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100" b="1" dirty="0">
              <a:solidFill>
                <a:schemeClr val="tx1"/>
              </a:solidFill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18086852-BB92-5AA4-AE59-56FB119CDAC7}"/>
              </a:ext>
            </a:extLst>
          </p:cNvPr>
          <p:cNvSpPr/>
          <p:nvPr/>
        </p:nvSpPr>
        <p:spPr>
          <a:xfrm>
            <a:off x="5904416" y="8647931"/>
            <a:ext cx="715354" cy="746651"/>
          </a:xfrm>
          <a:prstGeom prst="ellipse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70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05E93C81-C2AE-214B-336F-2AC7A8D15085}"/>
              </a:ext>
            </a:extLst>
          </p:cNvPr>
          <p:cNvSpPr/>
          <p:nvPr/>
        </p:nvSpPr>
        <p:spPr>
          <a:xfrm>
            <a:off x="5785664" y="7668216"/>
            <a:ext cx="715354" cy="746651"/>
          </a:xfrm>
          <a:prstGeom prst="ellipse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70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D9F830D9-7271-0D18-1230-447107BE8466}"/>
              </a:ext>
            </a:extLst>
          </p:cNvPr>
          <p:cNvSpPr/>
          <p:nvPr/>
        </p:nvSpPr>
        <p:spPr>
          <a:xfrm>
            <a:off x="4736676" y="7440606"/>
            <a:ext cx="715354" cy="746651"/>
          </a:xfrm>
          <a:prstGeom prst="ellipse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70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D1A71362-D4F3-F3F4-649F-2F7775B4E6E2}"/>
              </a:ext>
            </a:extLst>
          </p:cNvPr>
          <p:cNvSpPr/>
          <p:nvPr/>
        </p:nvSpPr>
        <p:spPr>
          <a:xfrm>
            <a:off x="2361612" y="7440606"/>
            <a:ext cx="715354" cy="746651"/>
          </a:xfrm>
          <a:prstGeom prst="ellipse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70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75B30B79-4F5A-E06A-1522-7FB5597ADA39}"/>
              </a:ext>
            </a:extLst>
          </p:cNvPr>
          <p:cNvSpPr/>
          <p:nvPr/>
        </p:nvSpPr>
        <p:spPr>
          <a:xfrm>
            <a:off x="1372001" y="7440606"/>
            <a:ext cx="715354" cy="746651"/>
          </a:xfrm>
          <a:prstGeom prst="ellipse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70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D01F49D6-9A63-249A-6D2D-D64D5CFCEFB9}"/>
              </a:ext>
            </a:extLst>
          </p:cNvPr>
          <p:cNvSpPr/>
          <p:nvPr/>
        </p:nvSpPr>
        <p:spPr>
          <a:xfrm>
            <a:off x="659482" y="6926009"/>
            <a:ext cx="715354" cy="746651"/>
          </a:xfrm>
          <a:prstGeom prst="ellipse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70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67965733-6F9D-D796-AFD5-1B36A143BB3A}"/>
              </a:ext>
            </a:extLst>
          </p:cNvPr>
          <p:cNvSpPr/>
          <p:nvPr/>
        </p:nvSpPr>
        <p:spPr>
          <a:xfrm>
            <a:off x="1144391" y="5916606"/>
            <a:ext cx="715354" cy="746651"/>
          </a:xfrm>
          <a:prstGeom prst="ellipse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70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5B864DC4-318C-6731-228F-5B67AA2A3B23}"/>
              </a:ext>
            </a:extLst>
          </p:cNvPr>
          <p:cNvSpPr/>
          <p:nvPr/>
        </p:nvSpPr>
        <p:spPr>
          <a:xfrm>
            <a:off x="2173586" y="5906709"/>
            <a:ext cx="715354" cy="746651"/>
          </a:xfrm>
          <a:prstGeom prst="ellipse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70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310BC190-DC64-BF53-A00A-C84690B122D3}"/>
              </a:ext>
            </a:extLst>
          </p:cNvPr>
          <p:cNvSpPr/>
          <p:nvPr/>
        </p:nvSpPr>
        <p:spPr>
          <a:xfrm>
            <a:off x="3291845" y="5916606"/>
            <a:ext cx="715354" cy="746651"/>
          </a:xfrm>
          <a:prstGeom prst="ellipse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70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60129739-EF9B-2424-061D-0ED99F4A5DC6}"/>
              </a:ext>
            </a:extLst>
          </p:cNvPr>
          <p:cNvSpPr/>
          <p:nvPr/>
        </p:nvSpPr>
        <p:spPr>
          <a:xfrm>
            <a:off x="5429403" y="5916605"/>
            <a:ext cx="715354" cy="746651"/>
          </a:xfrm>
          <a:prstGeom prst="ellipse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70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CB6D6285-C8FE-EA5F-A65C-C88307554E4D}"/>
              </a:ext>
            </a:extLst>
          </p:cNvPr>
          <p:cNvSpPr/>
          <p:nvPr/>
        </p:nvSpPr>
        <p:spPr>
          <a:xfrm>
            <a:off x="5617430" y="4956684"/>
            <a:ext cx="715354" cy="746651"/>
          </a:xfrm>
          <a:prstGeom prst="ellipse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70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ECE5908B-9485-DA61-C457-B4A4CC0A0095}"/>
              </a:ext>
            </a:extLst>
          </p:cNvPr>
          <p:cNvSpPr/>
          <p:nvPr/>
        </p:nvSpPr>
        <p:spPr>
          <a:xfrm>
            <a:off x="4964286" y="4353021"/>
            <a:ext cx="715354" cy="746651"/>
          </a:xfrm>
          <a:prstGeom prst="ellipse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70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1BEE0775-F282-81AB-8716-42EE23FB109F}"/>
              </a:ext>
            </a:extLst>
          </p:cNvPr>
          <p:cNvSpPr/>
          <p:nvPr/>
        </p:nvSpPr>
        <p:spPr>
          <a:xfrm>
            <a:off x="3905404" y="4353022"/>
            <a:ext cx="715354" cy="746651"/>
          </a:xfrm>
          <a:prstGeom prst="ellipse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70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789DD7E7-F5B4-AAA1-7C31-A36D83D3A6D9}"/>
              </a:ext>
            </a:extLst>
          </p:cNvPr>
          <p:cNvSpPr/>
          <p:nvPr/>
        </p:nvSpPr>
        <p:spPr>
          <a:xfrm>
            <a:off x="2777248" y="4372814"/>
            <a:ext cx="715354" cy="746651"/>
          </a:xfrm>
          <a:prstGeom prst="ellipse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70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7F8FAE60-DBA7-BBD8-6785-20F9D8ABED75}"/>
              </a:ext>
            </a:extLst>
          </p:cNvPr>
          <p:cNvSpPr/>
          <p:nvPr/>
        </p:nvSpPr>
        <p:spPr>
          <a:xfrm>
            <a:off x="738650" y="4006657"/>
            <a:ext cx="715354" cy="746651"/>
          </a:xfrm>
          <a:prstGeom prst="ellipse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70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A29CBA48-3681-0EF4-F97A-EDC423414424}"/>
              </a:ext>
            </a:extLst>
          </p:cNvPr>
          <p:cNvSpPr/>
          <p:nvPr/>
        </p:nvSpPr>
        <p:spPr>
          <a:xfrm>
            <a:off x="847507" y="3026944"/>
            <a:ext cx="715354" cy="746651"/>
          </a:xfrm>
          <a:prstGeom prst="ellipse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70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020DE4EB-219B-8B62-B5DD-06A1ECA36DDE}"/>
              </a:ext>
            </a:extLst>
          </p:cNvPr>
          <p:cNvSpPr/>
          <p:nvPr/>
        </p:nvSpPr>
        <p:spPr>
          <a:xfrm>
            <a:off x="1965767" y="2848813"/>
            <a:ext cx="715354" cy="746651"/>
          </a:xfrm>
          <a:prstGeom prst="ellipse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70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1C8AF734-D12F-8635-3DE9-81F7BA771604}"/>
              </a:ext>
            </a:extLst>
          </p:cNvPr>
          <p:cNvSpPr/>
          <p:nvPr/>
        </p:nvSpPr>
        <p:spPr>
          <a:xfrm>
            <a:off x="3163196" y="2848814"/>
            <a:ext cx="715354" cy="746651"/>
          </a:xfrm>
          <a:prstGeom prst="ellipse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70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B40C8A82-32F7-D1CE-25EB-B5CB0E5BFD0A}"/>
              </a:ext>
            </a:extLst>
          </p:cNvPr>
          <p:cNvSpPr/>
          <p:nvPr/>
        </p:nvSpPr>
        <p:spPr>
          <a:xfrm>
            <a:off x="4380416" y="2848813"/>
            <a:ext cx="715354" cy="746651"/>
          </a:xfrm>
          <a:prstGeom prst="ellipse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70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FB99AA67-3A20-ED8D-529A-0EC2DFAF9345}"/>
              </a:ext>
            </a:extLst>
          </p:cNvPr>
          <p:cNvSpPr/>
          <p:nvPr/>
        </p:nvSpPr>
        <p:spPr>
          <a:xfrm>
            <a:off x="-2401900" y="5542645"/>
            <a:ext cx="715354" cy="746651"/>
          </a:xfrm>
          <a:prstGeom prst="ellipse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70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D4C4B329-5FCB-B078-866A-EC13ECC1CA07}"/>
              </a:ext>
            </a:extLst>
          </p:cNvPr>
          <p:cNvSpPr/>
          <p:nvPr/>
        </p:nvSpPr>
        <p:spPr>
          <a:xfrm>
            <a:off x="5570040" y="1655984"/>
            <a:ext cx="715354" cy="746651"/>
          </a:xfrm>
          <a:prstGeom prst="ellipse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70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6487396F-B24A-E6FB-0ECF-2F1D7709348F}"/>
              </a:ext>
            </a:extLst>
          </p:cNvPr>
          <p:cNvSpPr/>
          <p:nvPr/>
        </p:nvSpPr>
        <p:spPr>
          <a:xfrm>
            <a:off x="4434218" y="1215957"/>
            <a:ext cx="715354" cy="746651"/>
          </a:xfrm>
          <a:prstGeom prst="ellipse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70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6700EB3A-59DD-2E59-C417-833949E03883}"/>
              </a:ext>
            </a:extLst>
          </p:cNvPr>
          <p:cNvSpPr/>
          <p:nvPr/>
        </p:nvSpPr>
        <p:spPr>
          <a:xfrm>
            <a:off x="3084026" y="1215956"/>
            <a:ext cx="715354" cy="746651"/>
          </a:xfrm>
          <a:prstGeom prst="ellipse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70"/>
          </a:p>
        </p:txBody>
      </p:sp>
      <p:sp>
        <p:nvSpPr>
          <p:cNvPr id="33" name="TextBox 1">
            <a:extLst>
              <a:ext uri="{FF2B5EF4-FFF2-40B4-BE49-F238E27FC236}">
                <a16:creationId xmlns:a16="http://schemas.microsoft.com/office/drawing/2014/main" id="{FBDB88AF-8B7E-4074-317C-FBAAB3B9090D}"/>
              </a:ext>
            </a:extLst>
          </p:cNvPr>
          <p:cNvSpPr txBox="1"/>
          <p:nvPr/>
        </p:nvSpPr>
        <p:spPr>
          <a:xfrm>
            <a:off x="5911741" y="15503594"/>
            <a:ext cx="20272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dirty="0"/>
              <a:t>What were the consequences of the Norman invasion?</a:t>
            </a:r>
          </a:p>
        </p:txBody>
      </p:sp>
      <p:sp>
        <p:nvSpPr>
          <p:cNvPr id="54" name="TextBox 1">
            <a:extLst>
              <a:ext uri="{FF2B5EF4-FFF2-40B4-BE49-F238E27FC236}">
                <a16:creationId xmlns:a16="http://schemas.microsoft.com/office/drawing/2014/main" id="{BA47B7DE-A120-C9EA-C3DA-4469FD5C7B98}"/>
              </a:ext>
            </a:extLst>
          </p:cNvPr>
          <p:cNvSpPr txBox="1"/>
          <p:nvPr/>
        </p:nvSpPr>
        <p:spPr>
          <a:xfrm>
            <a:off x="5911741" y="15503594"/>
            <a:ext cx="20272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dirty="0"/>
              <a:t>What were the consequences of the Norman invasion?</a:t>
            </a:r>
          </a:p>
        </p:txBody>
      </p:sp>
      <p:sp>
        <p:nvSpPr>
          <p:cNvPr id="57" name="TextBox 1">
            <a:extLst>
              <a:ext uri="{FF2B5EF4-FFF2-40B4-BE49-F238E27FC236}">
                <a16:creationId xmlns:a16="http://schemas.microsoft.com/office/drawing/2014/main" id="{A368596C-B158-F26A-0F6F-9A31B9352749}"/>
              </a:ext>
            </a:extLst>
          </p:cNvPr>
          <p:cNvSpPr txBox="1"/>
          <p:nvPr/>
        </p:nvSpPr>
        <p:spPr>
          <a:xfrm>
            <a:off x="5911741" y="15503594"/>
            <a:ext cx="20272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dirty="0"/>
              <a:t>What were the consequences of the Norman invasion?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DD1C013C-A028-94E5-D314-E1CFEE638BA0}"/>
              </a:ext>
            </a:extLst>
          </p:cNvPr>
          <p:cNvSpPr txBox="1"/>
          <p:nvPr/>
        </p:nvSpPr>
        <p:spPr>
          <a:xfrm>
            <a:off x="3847733" y="11399045"/>
            <a:ext cx="898334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800" dirty="0"/>
              <a:t>How old are you?</a:t>
            </a:r>
          </a:p>
          <a:p>
            <a:pPr algn="ctr"/>
            <a:r>
              <a:rPr lang="en-GB" sz="800" dirty="0"/>
              <a:t>Do you have siblings?</a:t>
            </a:r>
            <a:endParaRPr lang="en-US" dirty="0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171AF393-F26E-48C2-F470-4B5010969658}"/>
              </a:ext>
            </a:extLst>
          </p:cNvPr>
          <p:cNvSpPr txBox="1"/>
          <p:nvPr/>
        </p:nvSpPr>
        <p:spPr>
          <a:xfrm>
            <a:off x="2619361" y="11369685"/>
            <a:ext cx="898334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800" dirty="0"/>
              <a:t>When is your birthday?</a:t>
            </a:r>
          </a:p>
          <a:p>
            <a:pPr algn="ctr"/>
            <a:r>
              <a:rPr lang="en-GB" sz="800" dirty="0"/>
              <a:t>Where are you from?</a:t>
            </a:r>
            <a:endParaRPr lang="en-US" dirty="0"/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B1A9F5F6-B265-4682-251A-4476DCFBA001}"/>
              </a:ext>
            </a:extLst>
          </p:cNvPr>
          <p:cNvSpPr txBox="1"/>
          <p:nvPr/>
        </p:nvSpPr>
        <p:spPr>
          <a:xfrm>
            <a:off x="1562861" y="11364106"/>
            <a:ext cx="898334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800" dirty="0"/>
              <a:t>What is your hair like?</a:t>
            </a:r>
          </a:p>
          <a:p>
            <a:pPr algn="ctr"/>
            <a:r>
              <a:rPr lang="en-GB" sz="800" dirty="0"/>
              <a:t>What colour are your eyes?</a:t>
            </a:r>
            <a:endParaRPr lang="en-US" dirty="0"/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8D8630C9-0D17-FA56-3017-1D8071A4434D}"/>
              </a:ext>
            </a:extLst>
          </p:cNvPr>
          <p:cNvSpPr txBox="1"/>
          <p:nvPr/>
        </p:nvSpPr>
        <p:spPr>
          <a:xfrm>
            <a:off x="387595" y="11134277"/>
            <a:ext cx="898334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800" dirty="0"/>
              <a:t>Grammar: conjugation. Describe your family members’ hair and eyes.</a:t>
            </a:r>
            <a:endParaRPr lang="en-US" dirty="0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E93F21D0-C1D8-5752-608C-615DD9253D0F}"/>
              </a:ext>
            </a:extLst>
          </p:cNvPr>
          <p:cNvSpPr txBox="1"/>
          <p:nvPr/>
        </p:nvSpPr>
        <p:spPr>
          <a:xfrm>
            <a:off x="103528" y="9004190"/>
            <a:ext cx="898334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800" dirty="0"/>
              <a:t>Common misconceptions.</a:t>
            </a:r>
            <a:endParaRPr lang="en-US" dirty="0"/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F42E1A3E-5A4B-D7F0-9242-9851AE4F7CF9}"/>
              </a:ext>
            </a:extLst>
          </p:cNvPr>
          <p:cNvSpPr txBox="1"/>
          <p:nvPr/>
        </p:nvSpPr>
        <p:spPr>
          <a:xfrm>
            <a:off x="2422079" y="9804483"/>
            <a:ext cx="898334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800" dirty="0"/>
              <a:t>Who is in your family?</a:t>
            </a:r>
          </a:p>
          <a:p>
            <a:pPr algn="ctr"/>
            <a:r>
              <a:rPr lang="en-GB" sz="800" dirty="0"/>
              <a:t>Do you get on with family members?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2AFEFC2B-11D0-C713-3047-32ABE8509DE5}"/>
              </a:ext>
            </a:extLst>
          </p:cNvPr>
          <p:cNvSpPr txBox="1"/>
          <p:nvPr/>
        </p:nvSpPr>
        <p:spPr>
          <a:xfrm>
            <a:off x="3742374" y="9800143"/>
            <a:ext cx="898334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800" dirty="0"/>
              <a:t>What are you like? What is your family like?</a:t>
            </a:r>
            <a:endParaRPr lang="en-US" dirty="0"/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65FAFD88-1187-5B00-EA5C-CBCC7D0E81E7}"/>
              </a:ext>
            </a:extLst>
          </p:cNvPr>
          <p:cNvSpPr txBox="1"/>
          <p:nvPr/>
        </p:nvSpPr>
        <p:spPr>
          <a:xfrm>
            <a:off x="4502002" y="8236558"/>
            <a:ext cx="1115427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800" dirty="0"/>
              <a:t>Where would you like to live in the future? The Near Future Tense.</a:t>
            </a:r>
            <a:endParaRPr lang="en-US" dirty="0"/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1799F463-6352-DDCA-E678-8FEF964312E7}"/>
              </a:ext>
            </a:extLst>
          </p:cNvPr>
          <p:cNvSpPr txBox="1"/>
          <p:nvPr/>
        </p:nvSpPr>
        <p:spPr>
          <a:xfrm>
            <a:off x="2299753" y="8244969"/>
            <a:ext cx="898334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800" dirty="0"/>
              <a:t>Conjugation of regular verbs.</a:t>
            </a:r>
            <a:endParaRPr lang="en-US" dirty="0"/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F6B29908-1D5D-0847-356D-7BB80525B70F}"/>
              </a:ext>
            </a:extLst>
          </p:cNvPr>
          <p:cNvSpPr txBox="1"/>
          <p:nvPr/>
        </p:nvSpPr>
        <p:spPr>
          <a:xfrm>
            <a:off x="949488" y="8267522"/>
            <a:ext cx="1475441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800" dirty="0"/>
              <a:t>What do you do in your free time? Can you describe a photo? </a:t>
            </a:r>
            <a:r>
              <a:rPr lang="en-GB" sz="800" b="1" dirty="0"/>
              <a:t>PALMS</a:t>
            </a:r>
            <a:r>
              <a:rPr lang="en-GB" sz="800" dirty="0"/>
              <a:t>: People Action Location Mood Season.</a:t>
            </a:r>
            <a:endParaRPr lang="en-US" dirty="0"/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5A86A3F5-D80F-8A09-74A5-01321951A3AC}"/>
              </a:ext>
            </a:extLst>
          </p:cNvPr>
          <p:cNvSpPr txBox="1"/>
          <p:nvPr/>
        </p:nvSpPr>
        <p:spPr>
          <a:xfrm>
            <a:off x="95350" y="7704558"/>
            <a:ext cx="898334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800" dirty="0"/>
              <a:t>What did you do last weekend? What was it like? Prefect/ </a:t>
            </a:r>
            <a:r>
              <a:rPr lang="en-GB" sz="800" dirty="0" err="1"/>
              <a:t>Preterite</a:t>
            </a:r>
            <a:r>
              <a:rPr lang="en-GB" sz="800" dirty="0"/>
              <a:t> Tense.</a:t>
            </a:r>
            <a:endParaRPr lang="en-US" dirty="0"/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05D21162-D5D3-1D7F-58EB-658F15AE29C0}"/>
              </a:ext>
            </a:extLst>
          </p:cNvPr>
          <p:cNvSpPr txBox="1"/>
          <p:nvPr/>
        </p:nvSpPr>
        <p:spPr>
          <a:xfrm>
            <a:off x="288633" y="5703155"/>
            <a:ext cx="898334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800" dirty="0"/>
              <a:t>What is your favourite subject and why?</a:t>
            </a:r>
            <a:endParaRPr lang="en-US" dirty="0"/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B32DA283-2A7C-37C4-57A2-F8B576ACEFD9}"/>
              </a:ext>
            </a:extLst>
          </p:cNvPr>
          <p:cNvSpPr txBox="1"/>
          <p:nvPr/>
        </p:nvSpPr>
        <p:spPr>
          <a:xfrm>
            <a:off x="2060036" y="6663077"/>
            <a:ext cx="898334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800" dirty="0"/>
              <a:t>What do you eat and drink? Do you have a balanced diet?</a:t>
            </a:r>
            <a:endParaRPr lang="en-US" dirty="0"/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0551F24E-21F4-1F9D-9A10-67C009FDED7D}"/>
              </a:ext>
            </a:extLst>
          </p:cNvPr>
          <p:cNvSpPr txBox="1"/>
          <p:nvPr/>
        </p:nvSpPr>
        <p:spPr>
          <a:xfrm>
            <a:off x="3198087" y="6712557"/>
            <a:ext cx="898334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800" dirty="0"/>
              <a:t>What would you like to drink/ as a starter/ for your main/ dessert?</a:t>
            </a:r>
            <a:endParaRPr lang="en-US" dirty="0"/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64525218-5BCA-D88E-88E5-136C1A9AC780}"/>
              </a:ext>
            </a:extLst>
          </p:cNvPr>
          <p:cNvSpPr txBox="1"/>
          <p:nvPr/>
        </p:nvSpPr>
        <p:spPr>
          <a:xfrm>
            <a:off x="5245007" y="6742984"/>
            <a:ext cx="898334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800" dirty="0"/>
              <a:t>Theme 1: People &amp; Lifestyle. Present &amp; reflexive verbs. Adjectives.</a:t>
            </a:r>
            <a:endParaRPr lang="en-US" dirty="0"/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77BC9FFA-8E70-4124-1063-07458B0F42D3}"/>
              </a:ext>
            </a:extLst>
          </p:cNvPr>
          <p:cNvSpPr txBox="1"/>
          <p:nvPr/>
        </p:nvSpPr>
        <p:spPr>
          <a:xfrm>
            <a:off x="4508354" y="5186918"/>
            <a:ext cx="1074855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800" dirty="0"/>
              <a:t>Theme 1: People &amp; Lifestyle. Near future tense &amp; past tense. Negatives.</a:t>
            </a:r>
            <a:endParaRPr lang="en-US" dirty="0"/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29FAC8A5-44B5-BD8D-2782-14A1AF550AE0}"/>
              </a:ext>
            </a:extLst>
          </p:cNvPr>
          <p:cNvSpPr txBox="1"/>
          <p:nvPr/>
        </p:nvSpPr>
        <p:spPr>
          <a:xfrm>
            <a:off x="3786649" y="3759953"/>
            <a:ext cx="1086130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800" dirty="0"/>
              <a:t>Theme 2: Popular Culture. Past tense. Questions.  Adverbs. Pronouns.</a:t>
            </a:r>
            <a:endParaRPr lang="en-US" dirty="0"/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2B554E26-D016-BED0-2522-8B66BAE48856}"/>
              </a:ext>
            </a:extLst>
          </p:cNvPr>
          <p:cNvSpPr txBox="1"/>
          <p:nvPr/>
        </p:nvSpPr>
        <p:spPr>
          <a:xfrm>
            <a:off x="95372" y="4692847"/>
            <a:ext cx="1179419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800" dirty="0"/>
              <a:t>Theme 3: Communication and the world around us. Imperfect tense, passive, conditional tense,  pronouns.</a:t>
            </a:r>
            <a:endParaRPr lang="en-GB" sz="800" dirty="0">
              <a:ea typeface="Calibri"/>
              <a:cs typeface="Calibri"/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DE31477F-5F80-F599-CC32-71DA5CC6DA03}"/>
              </a:ext>
            </a:extLst>
          </p:cNvPr>
          <p:cNvSpPr txBox="1"/>
          <p:nvPr/>
        </p:nvSpPr>
        <p:spPr>
          <a:xfrm>
            <a:off x="311956" y="2248435"/>
            <a:ext cx="1179418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800" dirty="0"/>
              <a:t>Theme 3: Communication and the world around us. Negatives, the conditional.</a:t>
            </a:r>
            <a:endParaRPr lang="en-GB" sz="800" dirty="0">
              <a:ea typeface="Calibri"/>
              <a:cs typeface="Calibri"/>
            </a:endParaRP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87D94112-3C91-4B29-D56B-ACE3327EAD97}"/>
              </a:ext>
            </a:extLst>
          </p:cNvPr>
          <p:cNvSpPr txBox="1"/>
          <p:nvPr/>
        </p:nvSpPr>
        <p:spPr>
          <a:xfrm>
            <a:off x="4238406" y="2203449"/>
            <a:ext cx="1060958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800" dirty="0"/>
              <a:t>Revision of vocabulary &amp; grammar. Listening, Reading &amp; Writing.</a:t>
            </a:r>
            <a:endParaRPr lang="en-US" dirty="0"/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E16A049C-B601-18F4-3435-080C68E13791}"/>
              </a:ext>
            </a:extLst>
          </p:cNvPr>
          <p:cNvSpPr txBox="1"/>
          <p:nvPr/>
        </p:nvSpPr>
        <p:spPr>
          <a:xfrm>
            <a:off x="3069222" y="2203854"/>
            <a:ext cx="898334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800" dirty="0"/>
              <a:t>GCSE Speaking Examination. Revision of pronunciation.</a:t>
            </a:r>
            <a:endParaRPr lang="en-US" dirty="0"/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330B4357-3212-022D-2D17-218E289AA87A}"/>
              </a:ext>
            </a:extLst>
          </p:cNvPr>
          <p:cNvSpPr txBox="1"/>
          <p:nvPr/>
        </p:nvSpPr>
        <p:spPr>
          <a:xfrm>
            <a:off x="4239961" y="79091"/>
            <a:ext cx="1171286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800" dirty="0"/>
              <a:t> </a:t>
            </a:r>
            <a:r>
              <a:rPr lang="en-GB" sz="800" b="1" i="1" dirty="0"/>
              <a:t>French fil</a:t>
            </a:r>
            <a:r>
              <a:rPr lang="en-GB" sz="800" i="1" dirty="0"/>
              <a:t>m: La Haine.</a:t>
            </a:r>
            <a:endParaRPr lang="en-US" i="1" dirty="0"/>
          </a:p>
          <a:p>
            <a:r>
              <a:rPr lang="en-GB" sz="800" b="1" i="1" dirty="0">
                <a:ea typeface="Calibri"/>
                <a:cs typeface="Calibri"/>
              </a:rPr>
              <a:t>French novel</a:t>
            </a:r>
            <a:r>
              <a:rPr lang="en-GB" sz="800" i="1" dirty="0">
                <a:ea typeface="Calibri"/>
                <a:cs typeface="Calibri"/>
              </a:rPr>
              <a:t>: Un sac de Billes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DB74A919-E382-0AE9-6C2B-FA9911DBDF98}"/>
              </a:ext>
            </a:extLst>
          </p:cNvPr>
          <p:cNvSpPr txBox="1"/>
          <p:nvPr/>
        </p:nvSpPr>
        <p:spPr>
          <a:xfrm>
            <a:off x="4931823" y="10666958"/>
            <a:ext cx="7776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Greetings</a:t>
            </a:r>
          </a:p>
          <a:p>
            <a:pPr algn="ctr"/>
            <a:r>
              <a:rPr lang="en-GB" sz="800" b="1" dirty="0"/>
              <a:t>&amp; Introductions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F7ED24B6-7411-3CA8-BDEA-65D7DF790700}"/>
              </a:ext>
            </a:extLst>
          </p:cNvPr>
          <p:cNvSpPr txBox="1"/>
          <p:nvPr/>
        </p:nvSpPr>
        <p:spPr>
          <a:xfrm>
            <a:off x="3900811" y="10689253"/>
            <a:ext cx="7776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Age &amp; Siblings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DEB7740B-7198-1E9A-9BDD-C958B16D12AD}"/>
              </a:ext>
            </a:extLst>
          </p:cNvPr>
          <p:cNvSpPr txBox="1"/>
          <p:nvPr/>
        </p:nvSpPr>
        <p:spPr>
          <a:xfrm>
            <a:off x="2675235" y="10704087"/>
            <a:ext cx="7776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Dates &amp; Countries</a:t>
            </a: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3B1D1CD8-16C8-8953-7683-A97D9002A9EC}"/>
              </a:ext>
            </a:extLst>
          </p:cNvPr>
          <p:cNvSpPr txBox="1"/>
          <p:nvPr/>
        </p:nvSpPr>
        <p:spPr>
          <a:xfrm>
            <a:off x="1764977" y="10708453"/>
            <a:ext cx="5966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Hair &amp; Eyes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4B6D1CF5-9935-595C-1301-43A61E57865A}"/>
              </a:ext>
            </a:extLst>
          </p:cNvPr>
          <p:cNvSpPr txBox="1"/>
          <p:nvPr/>
        </p:nvSpPr>
        <p:spPr>
          <a:xfrm>
            <a:off x="771056" y="10339754"/>
            <a:ext cx="6391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Family &amp; the verb </a:t>
            </a:r>
            <a:r>
              <a:rPr lang="en-GB" sz="1000" b="1" i="1" dirty="0"/>
              <a:t>to have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5ACB7582-990E-2AF8-CF8B-3B63958E96D0}"/>
              </a:ext>
            </a:extLst>
          </p:cNvPr>
          <p:cNvSpPr txBox="1"/>
          <p:nvPr/>
        </p:nvSpPr>
        <p:spPr>
          <a:xfrm>
            <a:off x="491248" y="9467162"/>
            <a:ext cx="71535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False Friends &amp; Cognates</a:t>
            </a: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C3A3C0C2-AB95-C916-A971-0E64740BF419}"/>
              </a:ext>
            </a:extLst>
          </p:cNvPr>
          <p:cNvSpPr txBox="1"/>
          <p:nvPr/>
        </p:nvSpPr>
        <p:spPr>
          <a:xfrm>
            <a:off x="2512336" y="9130606"/>
            <a:ext cx="71535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Opinions of family &amp; 1-100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12E8488C-7440-EE8E-9352-E85CFB5AE76F}"/>
              </a:ext>
            </a:extLst>
          </p:cNvPr>
          <p:cNvSpPr txBox="1"/>
          <p:nvPr/>
        </p:nvSpPr>
        <p:spPr>
          <a:xfrm>
            <a:off x="3777683" y="9124521"/>
            <a:ext cx="71535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dirty="0"/>
              <a:t>Adjectives to describe people</a:t>
            </a: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9A411EDF-EDF3-96E3-E3C8-595104F6D3CB}"/>
              </a:ext>
            </a:extLst>
          </p:cNvPr>
          <p:cNvSpPr txBox="1"/>
          <p:nvPr/>
        </p:nvSpPr>
        <p:spPr>
          <a:xfrm>
            <a:off x="4822373" y="9094361"/>
            <a:ext cx="71535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dirty="0"/>
              <a:t>Adjectives and the verb </a:t>
            </a:r>
            <a:r>
              <a:rPr lang="en-GB" sz="900" b="1" i="1" dirty="0"/>
              <a:t>to be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DACEA6D7-E336-DA67-6DEA-F8A8CAF8502D}"/>
              </a:ext>
            </a:extLst>
          </p:cNvPr>
          <p:cNvSpPr txBox="1"/>
          <p:nvPr/>
        </p:nvSpPr>
        <p:spPr>
          <a:xfrm>
            <a:off x="4771156" y="9807513"/>
            <a:ext cx="898334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800" dirty="0"/>
              <a:t>Grammar: conjugation. Describe your family members.</a:t>
            </a:r>
          </a:p>
          <a:p>
            <a:pPr algn="ctr"/>
            <a:r>
              <a:rPr lang="en-GB" sz="800" dirty="0"/>
              <a:t>More cognates.</a:t>
            </a:r>
            <a:endParaRPr lang="en-US" dirty="0"/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35812C17-7CD9-00EB-1B35-9A47E6A64FDD}"/>
              </a:ext>
            </a:extLst>
          </p:cNvPr>
          <p:cNvSpPr txBox="1"/>
          <p:nvPr/>
        </p:nvSpPr>
        <p:spPr>
          <a:xfrm>
            <a:off x="5911741" y="8698222"/>
            <a:ext cx="7153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Describing pets. Intro to future hope &amp; plans</a:t>
            </a: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1C7522AE-A19A-2FE2-035B-FBB2C77A6ECA}"/>
              </a:ext>
            </a:extLst>
          </p:cNvPr>
          <p:cNvSpPr txBox="1"/>
          <p:nvPr/>
        </p:nvSpPr>
        <p:spPr>
          <a:xfrm>
            <a:off x="5851836" y="9576404"/>
            <a:ext cx="898334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800" dirty="0"/>
              <a:t>Do you have a pet? Describe it.</a:t>
            </a:r>
          </a:p>
          <a:p>
            <a:pPr algn="ctr"/>
            <a:r>
              <a:rPr lang="en-GB" sz="800" dirty="0"/>
              <a:t>Would you like to have a pet?</a:t>
            </a:r>
            <a:endParaRPr lang="en-US" dirty="0"/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18EEC5BF-08A7-0877-DD7D-49EC5A93733E}"/>
              </a:ext>
            </a:extLst>
          </p:cNvPr>
          <p:cNvSpPr txBox="1"/>
          <p:nvPr/>
        </p:nvSpPr>
        <p:spPr>
          <a:xfrm>
            <a:off x="5969630" y="7191074"/>
            <a:ext cx="898334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800" dirty="0"/>
              <a:t>Where do you live? Where are you from?</a:t>
            </a:r>
            <a:endParaRPr lang="en-US" dirty="0"/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947AC8DC-B8C5-8D74-7F69-8594EA5FCEFD}"/>
              </a:ext>
            </a:extLst>
          </p:cNvPr>
          <p:cNvSpPr txBox="1"/>
          <p:nvPr/>
        </p:nvSpPr>
        <p:spPr>
          <a:xfrm>
            <a:off x="5787080" y="7779478"/>
            <a:ext cx="71535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dirty="0"/>
              <a:t>Describing where you live</a:t>
            </a: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63DB7808-5D64-1C57-460A-2185D51F3938}"/>
              </a:ext>
            </a:extLst>
          </p:cNvPr>
          <p:cNvSpPr txBox="1"/>
          <p:nvPr/>
        </p:nvSpPr>
        <p:spPr>
          <a:xfrm>
            <a:off x="4736676" y="7520913"/>
            <a:ext cx="715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dirty="0"/>
              <a:t>Describing where you are going to live</a:t>
            </a: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E6E5277C-172F-ED76-578B-321BA849F10A}"/>
              </a:ext>
            </a:extLst>
          </p:cNvPr>
          <p:cNvSpPr txBox="1"/>
          <p:nvPr/>
        </p:nvSpPr>
        <p:spPr>
          <a:xfrm>
            <a:off x="2345600" y="7512517"/>
            <a:ext cx="71535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/>
              <a:t>The Present Tense</a:t>
            </a: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6D5B7F1A-ED01-C83B-B92C-6C5E09C96F5B}"/>
              </a:ext>
            </a:extLst>
          </p:cNvPr>
          <p:cNvSpPr txBox="1"/>
          <p:nvPr/>
        </p:nvSpPr>
        <p:spPr>
          <a:xfrm>
            <a:off x="1372001" y="7526221"/>
            <a:ext cx="71535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Free time activities &amp; PALMS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59B35FAC-CCDE-154E-6006-46BF2518FA6E}"/>
              </a:ext>
            </a:extLst>
          </p:cNvPr>
          <p:cNvSpPr txBox="1"/>
          <p:nvPr/>
        </p:nvSpPr>
        <p:spPr>
          <a:xfrm>
            <a:off x="651799" y="7101591"/>
            <a:ext cx="71535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/>
              <a:t>The Past Tense</a:t>
            </a: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7CA21F56-C421-C4AF-3F9A-4F1968B66D71}"/>
              </a:ext>
            </a:extLst>
          </p:cNvPr>
          <p:cNvSpPr txBox="1"/>
          <p:nvPr/>
        </p:nvSpPr>
        <p:spPr>
          <a:xfrm>
            <a:off x="1144391" y="5991159"/>
            <a:ext cx="715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dirty="0"/>
              <a:t>Timetable &amp; opinions about school</a:t>
            </a: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1DD96723-6907-BFD4-C13A-AB944116D749}"/>
              </a:ext>
            </a:extLst>
          </p:cNvPr>
          <p:cNvSpPr txBox="1"/>
          <p:nvPr/>
        </p:nvSpPr>
        <p:spPr>
          <a:xfrm>
            <a:off x="2188539" y="5935698"/>
            <a:ext cx="715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dirty="0"/>
              <a:t>Food &amp; drink. Healthy lifestyle</a:t>
            </a: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5AFFE2B2-72C8-A783-9F60-DA828520DF19}"/>
              </a:ext>
            </a:extLst>
          </p:cNvPr>
          <p:cNvSpPr txBox="1"/>
          <p:nvPr/>
        </p:nvSpPr>
        <p:spPr>
          <a:xfrm>
            <a:off x="3299308" y="6026702"/>
            <a:ext cx="71535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dirty="0"/>
              <a:t>Eating in a cafe or restaurant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F2346A61-C0DE-E0E2-57F7-3F50AB92C053}"/>
              </a:ext>
            </a:extLst>
          </p:cNvPr>
          <p:cNvSpPr txBox="1"/>
          <p:nvPr/>
        </p:nvSpPr>
        <p:spPr>
          <a:xfrm>
            <a:off x="2654208" y="3684464"/>
            <a:ext cx="1054411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800" dirty="0"/>
              <a:t>Theme 2: Popular Culture. The past tense.  3 times phrases. The conditional.</a:t>
            </a:r>
            <a:endParaRPr lang="en-US" dirty="0"/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87817256-E74F-EEA3-E7C1-0687B450452E}"/>
              </a:ext>
            </a:extLst>
          </p:cNvPr>
          <p:cNvSpPr txBox="1"/>
          <p:nvPr/>
        </p:nvSpPr>
        <p:spPr>
          <a:xfrm>
            <a:off x="5094353" y="3712819"/>
            <a:ext cx="898334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800" dirty="0"/>
              <a:t>Theme 1: People &amp; Lifestyle. Negatives. Comparatives.</a:t>
            </a:r>
            <a:endParaRPr lang="en-US" dirty="0"/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6ECFCCAE-5DA1-2D12-2D32-637F7BCE25EB}"/>
              </a:ext>
            </a:extLst>
          </p:cNvPr>
          <p:cNvSpPr txBox="1"/>
          <p:nvPr/>
        </p:nvSpPr>
        <p:spPr>
          <a:xfrm>
            <a:off x="5383630" y="6039297"/>
            <a:ext cx="82520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dirty="0"/>
              <a:t>Identity &amp; relationship with others</a:t>
            </a: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584E05B9-1DB0-7B32-EE58-C53AAC9539DB}"/>
              </a:ext>
            </a:extLst>
          </p:cNvPr>
          <p:cNvSpPr txBox="1"/>
          <p:nvPr/>
        </p:nvSpPr>
        <p:spPr>
          <a:xfrm>
            <a:off x="5617430" y="5047403"/>
            <a:ext cx="71535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Healthy Living &amp; Lifestyle</a:t>
            </a: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6122EF7F-C7C3-98AD-FB57-C0651278657B}"/>
              </a:ext>
            </a:extLst>
          </p:cNvPr>
          <p:cNvSpPr txBox="1"/>
          <p:nvPr/>
        </p:nvSpPr>
        <p:spPr>
          <a:xfrm>
            <a:off x="4964286" y="4550280"/>
            <a:ext cx="7153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Education &amp; Work</a:t>
            </a: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D6B11ECC-5AD8-3E0E-ECBC-0ABE147CFBE5}"/>
              </a:ext>
            </a:extLst>
          </p:cNvPr>
          <p:cNvSpPr txBox="1"/>
          <p:nvPr/>
        </p:nvSpPr>
        <p:spPr>
          <a:xfrm>
            <a:off x="3810606" y="4433958"/>
            <a:ext cx="8983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Free time, customs, festivals &amp; celebrations</a:t>
            </a: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A0B94416-B9A6-A591-2DB9-014C448C7933}"/>
              </a:ext>
            </a:extLst>
          </p:cNvPr>
          <p:cNvSpPr txBox="1"/>
          <p:nvPr/>
        </p:nvSpPr>
        <p:spPr>
          <a:xfrm>
            <a:off x="2775743" y="4527396"/>
            <a:ext cx="71535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/>
              <a:t>Celebrity Culture</a:t>
            </a: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84776787-473E-4A7F-C42E-6702EBA38AC7}"/>
              </a:ext>
            </a:extLst>
          </p:cNvPr>
          <p:cNvSpPr txBox="1"/>
          <p:nvPr/>
        </p:nvSpPr>
        <p:spPr>
          <a:xfrm>
            <a:off x="749780" y="4155234"/>
            <a:ext cx="71535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/>
              <a:t>Travel &amp; Tourism. </a:t>
            </a: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8A0B6515-E0E2-3A8C-FC16-85A0D29A2053}"/>
              </a:ext>
            </a:extLst>
          </p:cNvPr>
          <p:cNvSpPr txBox="1"/>
          <p:nvPr/>
        </p:nvSpPr>
        <p:spPr>
          <a:xfrm>
            <a:off x="1933386" y="2888520"/>
            <a:ext cx="7705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The environment &amp; where people live.</a:t>
            </a: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187BA959-98D8-E53B-0839-CCFE1325889B}"/>
              </a:ext>
            </a:extLst>
          </p:cNvPr>
          <p:cNvSpPr txBox="1"/>
          <p:nvPr/>
        </p:nvSpPr>
        <p:spPr>
          <a:xfrm>
            <a:off x="829290" y="3165505"/>
            <a:ext cx="71535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/>
              <a:t>Media &amp; Tech. </a:t>
            </a: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8AEE2C2F-B155-E442-74B3-27031270A3B4}"/>
              </a:ext>
            </a:extLst>
          </p:cNvPr>
          <p:cNvSpPr txBox="1"/>
          <p:nvPr/>
        </p:nvSpPr>
        <p:spPr>
          <a:xfrm>
            <a:off x="1672075" y="2111953"/>
            <a:ext cx="1179418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800" dirty="0"/>
              <a:t>Theme 3: Communication and the world around us. Pronouns, imperative, adverbs.</a:t>
            </a:r>
            <a:endParaRPr lang="en-GB" sz="800" dirty="0">
              <a:ea typeface="Calibri"/>
              <a:cs typeface="Calibri"/>
            </a:endParaRP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DE77B8B5-7300-8D30-99B0-3282C4133D1C}"/>
              </a:ext>
            </a:extLst>
          </p:cNvPr>
          <p:cNvSpPr txBox="1"/>
          <p:nvPr/>
        </p:nvSpPr>
        <p:spPr>
          <a:xfrm>
            <a:off x="3175253" y="2995064"/>
            <a:ext cx="71535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/>
              <a:t>Themes 1, 2 &amp; 3. </a:t>
            </a:r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3944DE99-AB6B-83BE-86D1-5816080F01B4}"/>
              </a:ext>
            </a:extLst>
          </p:cNvPr>
          <p:cNvSpPr txBox="1"/>
          <p:nvPr/>
        </p:nvSpPr>
        <p:spPr>
          <a:xfrm>
            <a:off x="4380416" y="3016975"/>
            <a:ext cx="71535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/>
              <a:t>Themes 1, 2 &amp; 3. </a:t>
            </a:r>
          </a:p>
        </p:txBody>
      </p:sp>
      <p:sp>
        <p:nvSpPr>
          <p:cNvPr id="123" name="TextBox 122">
            <a:extLst>
              <a:ext uri="{FF2B5EF4-FFF2-40B4-BE49-F238E27FC236}">
                <a16:creationId xmlns:a16="http://schemas.microsoft.com/office/drawing/2014/main" id="{86898BAD-F5F5-A0C3-D363-FD00C84AE6C6}"/>
              </a:ext>
            </a:extLst>
          </p:cNvPr>
          <p:cNvSpPr txBox="1"/>
          <p:nvPr/>
        </p:nvSpPr>
        <p:spPr>
          <a:xfrm>
            <a:off x="5536905" y="1795904"/>
            <a:ext cx="8232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 Themes 1 &amp; 2</a:t>
            </a:r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CD7CD4EC-A7D4-FBD0-ABE0-E39908FF5E88}"/>
              </a:ext>
            </a:extLst>
          </p:cNvPr>
          <p:cNvSpPr txBox="1"/>
          <p:nvPr/>
        </p:nvSpPr>
        <p:spPr>
          <a:xfrm>
            <a:off x="5478542" y="87463"/>
            <a:ext cx="1320406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800" dirty="0"/>
              <a:t> </a:t>
            </a:r>
            <a:r>
              <a:rPr lang="en-GB" sz="800" b="1" i="1" dirty="0"/>
              <a:t>Spanish film</a:t>
            </a:r>
            <a:r>
              <a:rPr lang="en-GB" sz="800" i="1" dirty="0"/>
              <a:t>: El </a:t>
            </a:r>
            <a:r>
              <a:rPr lang="en-GB" sz="800" i="1" dirty="0" err="1"/>
              <a:t>laberinto</a:t>
            </a:r>
            <a:r>
              <a:rPr lang="en-GB" sz="800" i="1" dirty="0"/>
              <a:t> del </a:t>
            </a:r>
            <a:r>
              <a:rPr lang="en-GB" sz="800" i="1" dirty="0" err="1"/>
              <a:t>fauno</a:t>
            </a:r>
            <a:r>
              <a:rPr lang="en-GB" sz="800" i="1" dirty="0"/>
              <a:t>.</a:t>
            </a:r>
            <a:endParaRPr lang="en-US" i="1" dirty="0"/>
          </a:p>
          <a:p>
            <a:r>
              <a:rPr lang="en-GB" sz="800" b="1" i="1" dirty="0">
                <a:ea typeface="Calibri"/>
                <a:cs typeface="Calibri"/>
              </a:rPr>
              <a:t>Spanish novel</a:t>
            </a:r>
            <a:r>
              <a:rPr lang="en-GB" sz="800" i="1" dirty="0">
                <a:ea typeface="Calibri"/>
                <a:cs typeface="Calibri"/>
              </a:rPr>
              <a:t>: La casa de Bernada Alba.</a:t>
            </a:r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id="{83B39D34-0861-0FC5-D64A-ECAF56948A9A}"/>
              </a:ext>
            </a:extLst>
          </p:cNvPr>
          <p:cNvSpPr txBox="1"/>
          <p:nvPr/>
        </p:nvSpPr>
        <p:spPr>
          <a:xfrm>
            <a:off x="4361838" y="1340768"/>
            <a:ext cx="8232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Themes</a:t>
            </a:r>
          </a:p>
          <a:p>
            <a:pPr algn="ctr"/>
            <a:r>
              <a:rPr lang="en-GB" sz="1200" b="1" dirty="0"/>
              <a:t>3 &amp; 4</a:t>
            </a:r>
          </a:p>
        </p:txBody>
      </p:sp>
      <p:sp>
        <p:nvSpPr>
          <p:cNvPr id="127" name="TextBox 126">
            <a:extLst>
              <a:ext uri="{FF2B5EF4-FFF2-40B4-BE49-F238E27FC236}">
                <a16:creationId xmlns:a16="http://schemas.microsoft.com/office/drawing/2014/main" id="{C4C06CF9-D38B-2D32-F037-DFEC7EAB6A94}"/>
              </a:ext>
            </a:extLst>
          </p:cNvPr>
          <p:cNvSpPr txBox="1"/>
          <p:nvPr/>
        </p:nvSpPr>
        <p:spPr>
          <a:xfrm>
            <a:off x="5617649" y="866608"/>
            <a:ext cx="121299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800" kern="1200" noProof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Aspects of French/Spanish </a:t>
            </a:r>
            <a:r>
              <a:rPr lang="en-GB" sz="800" kern="1200" baseline="0" noProof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800" kern="1200" noProof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society: current trends.</a:t>
            </a:r>
          </a:p>
          <a:p>
            <a:pPr defTabSz="914400">
              <a:defRPr/>
            </a:pPr>
            <a:r>
              <a:rPr lang="en-GB" sz="800" dirty="0"/>
              <a:t>Artistic culture in France/ Spain.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800" kern="1200" noProof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FC122B23-742D-8F07-FB52-FB3A48FB8DD9}"/>
              </a:ext>
            </a:extLst>
          </p:cNvPr>
          <p:cNvSpPr txBox="1"/>
          <p:nvPr/>
        </p:nvSpPr>
        <p:spPr>
          <a:xfrm>
            <a:off x="4191541" y="570229"/>
            <a:ext cx="147684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800" kern="1200" noProof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Multiculturalism in French/Spanish</a:t>
            </a:r>
            <a:r>
              <a:rPr lang="en-GB" sz="800" kern="1200" baseline="0" noProof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society</a:t>
            </a:r>
          </a:p>
          <a:p>
            <a:r>
              <a:rPr lang="en-GB" sz="800" dirty="0"/>
              <a:t>Aspects of political life in the French-speaking/ Hispanic world.</a:t>
            </a:r>
          </a:p>
          <a:p>
            <a:endParaRPr lang="en-GB" sz="800" dirty="0"/>
          </a:p>
        </p:txBody>
      </p:sp>
      <p:sp>
        <p:nvSpPr>
          <p:cNvPr id="130" name="TextBox 129">
            <a:extLst>
              <a:ext uri="{FF2B5EF4-FFF2-40B4-BE49-F238E27FC236}">
                <a16:creationId xmlns:a16="http://schemas.microsoft.com/office/drawing/2014/main" id="{69250CB8-417D-B6BF-5FD7-C46C3511D186}"/>
              </a:ext>
            </a:extLst>
          </p:cNvPr>
          <p:cNvSpPr txBox="1"/>
          <p:nvPr/>
        </p:nvSpPr>
        <p:spPr>
          <a:xfrm>
            <a:off x="3105920" y="1100306"/>
            <a:ext cx="6865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 Themes 1, 2, 3 &amp; 4</a:t>
            </a:r>
          </a:p>
        </p:txBody>
      </p:sp>
      <p:sp>
        <p:nvSpPr>
          <p:cNvPr id="131" name="TextBox 130">
            <a:extLst>
              <a:ext uri="{FF2B5EF4-FFF2-40B4-BE49-F238E27FC236}">
                <a16:creationId xmlns:a16="http://schemas.microsoft.com/office/drawing/2014/main" id="{C1C33CC9-A234-01D3-329B-B29A1B043200}"/>
              </a:ext>
            </a:extLst>
          </p:cNvPr>
          <p:cNvSpPr txBox="1"/>
          <p:nvPr/>
        </p:nvSpPr>
        <p:spPr>
          <a:xfrm>
            <a:off x="2555586" y="255442"/>
            <a:ext cx="1607111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800" b="1" dirty="0"/>
              <a:t>Paper 1</a:t>
            </a:r>
            <a:r>
              <a:rPr lang="en-US" sz="800" dirty="0"/>
              <a:t>: Listening, Reading &amp; Writing</a:t>
            </a:r>
          </a:p>
          <a:p>
            <a:r>
              <a:rPr lang="en-US" sz="800" b="1" dirty="0"/>
              <a:t>Paper 2:</a:t>
            </a:r>
            <a:r>
              <a:rPr lang="en-US" sz="800" dirty="0"/>
              <a:t>  Film &amp; Literature essays</a:t>
            </a:r>
          </a:p>
          <a:p>
            <a:r>
              <a:rPr lang="en-US" sz="800" b="1" dirty="0"/>
              <a:t>Paper 3:</a:t>
            </a:r>
            <a:r>
              <a:rPr lang="en-US" sz="800" dirty="0"/>
              <a:t> Speaking: Stimulus-based discussion &amp; Individual Research Project. </a:t>
            </a:r>
          </a:p>
        </p:txBody>
      </p:sp>
    </p:spTree>
    <p:extLst>
      <p:ext uri="{BB962C8B-B14F-4D97-AF65-F5344CB8AC3E}">
        <p14:creationId xmlns:p14="http://schemas.microsoft.com/office/powerpoint/2010/main" val="39579480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713b1fe-f74b-4eb6-b9df-a619dfcddc30">
      <Terms xmlns="http://schemas.microsoft.com/office/infopath/2007/PartnerControls"/>
    </lcf76f155ced4ddcb4097134ff3c332f>
    <TaxCatchAll xmlns="3424b063-ce2d-4898-a49f-50bf0e8825fe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80D6B5E8737DE4593CDAF636151663B" ma:contentTypeVersion="17" ma:contentTypeDescription="Create a new document." ma:contentTypeScope="" ma:versionID="837bab37fd160d7b50463c9c73ba5673">
  <xsd:schema xmlns:xsd="http://www.w3.org/2001/XMLSchema" xmlns:xs="http://www.w3.org/2001/XMLSchema" xmlns:p="http://schemas.microsoft.com/office/2006/metadata/properties" xmlns:ns2="4713b1fe-f74b-4eb6-b9df-a619dfcddc30" xmlns:ns3="3424b063-ce2d-4898-a49f-50bf0e8825fe" targetNamespace="http://schemas.microsoft.com/office/2006/metadata/properties" ma:root="true" ma:fieldsID="2c0e180f5440e913ffa4128fd47a2cff" ns2:_="" ns3:_="">
    <xsd:import namespace="4713b1fe-f74b-4eb6-b9df-a619dfcddc30"/>
    <xsd:import namespace="3424b063-ce2d-4898-a49f-50bf0e8825f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713b1fe-f74b-4eb6-b9df-a619dfcddc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65a38eb6-f7f9-4cd2-a103-84746627208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424b063-ce2d-4898-a49f-50bf0e8825fe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e0e65f1f-d06a-44db-9399-a68acddf7698}" ma:internalName="TaxCatchAll" ma:showField="CatchAllData" ma:web="3424b063-ce2d-4898-a49f-50bf0e8825f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D612579-1D77-4123-A317-A7CCC373CD79}">
  <ds:schemaRefs>
    <ds:schemaRef ds:uri="http://schemas.microsoft.com/office/2006/metadata/properties"/>
    <ds:schemaRef ds:uri="http://schemas.microsoft.com/office/infopath/2007/PartnerControls"/>
    <ds:schemaRef ds:uri="83f2f100-f848-442f-ba95-a3817965427d"/>
    <ds:schemaRef ds:uri="716e1675-06dd-40d6-8963-57111c324057"/>
  </ds:schemaRefs>
</ds:datastoreItem>
</file>

<file path=customXml/itemProps2.xml><?xml version="1.0" encoding="utf-8"?>
<ds:datastoreItem xmlns:ds="http://schemas.openxmlformats.org/officeDocument/2006/customXml" ds:itemID="{4570C796-FEFB-4F4F-995E-CDB753F8F36C}"/>
</file>

<file path=customXml/itemProps3.xml><?xml version="1.0" encoding="utf-8"?>
<ds:datastoreItem xmlns:ds="http://schemas.openxmlformats.org/officeDocument/2006/customXml" ds:itemID="{E424EB80-5C18-4FC5-A59F-00CDBE19BCC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93</TotalTime>
  <Words>711</Words>
  <Application>Microsoft Office PowerPoint</Application>
  <PresentationFormat>Widescreen</PresentationFormat>
  <Paragraphs>113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Alison Hamblin</dc:creator>
  <cp:lastModifiedBy>Rachel Burman</cp:lastModifiedBy>
  <cp:revision>163</cp:revision>
  <dcterms:created xsi:type="dcterms:W3CDTF">2025-07-01T07:06:45Z</dcterms:created>
  <dcterms:modified xsi:type="dcterms:W3CDTF">2025-10-02T20:46:34Z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0x010100080D6B5E8737DE4593CDAF636151663B</vt:lpwstr>
  </property>
</Properties>
</file>