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75" r:id="rId4"/>
    <p:sldId id="274" r:id="rId5"/>
    <p:sldId id="257" r:id="rId6"/>
    <p:sldId id="283" r:id="rId7"/>
    <p:sldId id="276" r:id="rId8"/>
    <p:sldId id="268" r:id="rId9"/>
    <p:sldId id="270" r:id="rId10"/>
    <p:sldId id="271" r:id="rId11"/>
    <p:sldId id="272" r:id="rId12"/>
    <p:sldId id="286" r:id="rId13"/>
    <p:sldId id="28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6" autoAdjust="0"/>
    <p:restoredTop sz="94660"/>
  </p:normalViewPr>
  <p:slideViewPr>
    <p:cSldViewPr snapToGrid="0">
      <p:cViewPr varScale="1">
        <p:scale>
          <a:sx n="30" d="100"/>
          <a:sy n="30" d="100"/>
        </p:scale>
        <p:origin x="84" y="11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2A8B6-8A28-4B27-8717-A95C7F4A57F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23AA80D-69E5-4A32-9545-1CEF5D5877D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7D1D31-C33F-4C0A-82F3-4749C883773F}"/>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5" name="Footer Placeholder 4">
            <a:extLst>
              <a:ext uri="{FF2B5EF4-FFF2-40B4-BE49-F238E27FC236}">
                <a16:creationId xmlns:a16="http://schemas.microsoft.com/office/drawing/2014/main" id="{D3134FB7-B94A-4E1C-89D5-B113FA0144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AA8F4C-C0F5-41FC-868E-E71E2067D1CE}"/>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2206531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4678B-9D3E-43E9-A6B4-A0516E83BB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6A043E-B5B1-4B4B-9643-ACA901EA052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27D981-BEA0-45F8-ACFF-2C4C11AC6F5F}"/>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5" name="Footer Placeholder 4">
            <a:extLst>
              <a:ext uri="{FF2B5EF4-FFF2-40B4-BE49-F238E27FC236}">
                <a16:creationId xmlns:a16="http://schemas.microsoft.com/office/drawing/2014/main" id="{51D864E0-CA67-4BDF-9AD3-1055F78073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49482-B209-4F86-9B44-AE620035435C}"/>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2847300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52F05-E8D6-408B-B031-D5192BA598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2D78EF-7E5F-4FCC-80AF-7BE31A9A7C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2DFBAF-17D6-4722-AC48-7683A1FF9F8F}"/>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5" name="Footer Placeholder 4">
            <a:extLst>
              <a:ext uri="{FF2B5EF4-FFF2-40B4-BE49-F238E27FC236}">
                <a16:creationId xmlns:a16="http://schemas.microsoft.com/office/drawing/2014/main" id="{BC0AE323-6D05-4CF7-9B51-B241EF69E3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FDC477-D377-4017-914C-32E50BC0A300}"/>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3390621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B9F35-F0A8-45A8-919E-2F651D16B5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5681C8B-5094-414F-BA16-F71EFAF96CC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DE7ECE7-8BB9-4EBB-9D1A-DCBAF9BD6C0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F9DF569-1F19-4419-919D-BD999D6EA67D}"/>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6" name="Footer Placeholder 5">
            <a:extLst>
              <a:ext uri="{FF2B5EF4-FFF2-40B4-BE49-F238E27FC236}">
                <a16:creationId xmlns:a16="http://schemas.microsoft.com/office/drawing/2014/main" id="{C2936A4D-F1EA-4D2C-A6A4-11D4406F0A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5B0AB2-126F-4DB4-9315-D94788757148}"/>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209880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6B232-FD0E-42F5-9759-E95284BFF5E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2255CF-A224-4B5E-B0DC-4E411445B8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4567971-5A70-4305-8D0C-C3AAC56C96D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87A2837-0D6A-4F85-A88B-074F992DC3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AA12901-CEAC-420A-8A19-CECDAE14C99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FFFA27B-BE39-480B-B171-042DC181EA17}"/>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8" name="Footer Placeholder 7">
            <a:extLst>
              <a:ext uri="{FF2B5EF4-FFF2-40B4-BE49-F238E27FC236}">
                <a16:creationId xmlns:a16="http://schemas.microsoft.com/office/drawing/2014/main" id="{DB7A7854-62E2-45F7-BDDC-42964C47356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500BC29-9055-4B34-9D6C-1E6234720B91}"/>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1308078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31CE4-34FD-4EA3-AD64-F332FEB0967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8C98DD-07F8-454E-8A61-E9D0940C4920}"/>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4" name="Footer Placeholder 3">
            <a:extLst>
              <a:ext uri="{FF2B5EF4-FFF2-40B4-BE49-F238E27FC236}">
                <a16:creationId xmlns:a16="http://schemas.microsoft.com/office/drawing/2014/main" id="{B66491FB-E806-415C-87C4-A48A3CDC86B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A75585-4B98-4221-8221-3820CC3454C0}"/>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2083336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82272B-034A-4832-AF43-BD1D174315DF}"/>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3" name="Footer Placeholder 2">
            <a:extLst>
              <a:ext uri="{FF2B5EF4-FFF2-40B4-BE49-F238E27FC236}">
                <a16:creationId xmlns:a16="http://schemas.microsoft.com/office/drawing/2014/main" id="{F804A55A-1687-450F-9075-16AECFA085A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974B7DC-5B18-460D-AD31-FA2B2CE88C63}"/>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18611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51205-FDBF-4D65-89F0-663EF8158F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B1C53DA-9827-4CFD-9F1C-174F36CFCD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FA88C15-55A3-4794-8F44-B62BD2108F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62EB51-4A78-4F6E-9550-8D8F4AE9F717}"/>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6" name="Footer Placeholder 5">
            <a:extLst>
              <a:ext uri="{FF2B5EF4-FFF2-40B4-BE49-F238E27FC236}">
                <a16:creationId xmlns:a16="http://schemas.microsoft.com/office/drawing/2014/main" id="{261D22BC-25E1-4F30-9FC0-4C6DCA6A6D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973E20-DE31-48C8-9863-55F33D03EDB9}"/>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3445805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94E9C-5F2B-45EC-8AEC-C2131CA21E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123B928-5465-4B81-B9B3-07C41EFD63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6DE7F7-B7F7-4AD6-ABF9-BF6F6C5872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788666-B219-420A-BF23-9B3F1594234D}"/>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6" name="Footer Placeholder 5">
            <a:extLst>
              <a:ext uri="{FF2B5EF4-FFF2-40B4-BE49-F238E27FC236}">
                <a16:creationId xmlns:a16="http://schemas.microsoft.com/office/drawing/2014/main" id="{AC071979-0E3D-4400-9790-7745F2E621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BECB5A-D2F8-440D-B0D2-E5507774B748}"/>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1843476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056F6-722C-45BA-B119-8A568FD8DC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0E94B6-C588-4764-9A5F-7C3F8669811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C13268-CFD3-442D-950E-7F7473E87D9B}"/>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5" name="Footer Placeholder 4">
            <a:extLst>
              <a:ext uri="{FF2B5EF4-FFF2-40B4-BE49-F238E27FC236}">
                <a16:creationId xmlns:a16="http://schemas.microsoft.com/office/drawing/2014/main" id="{67B3F057-C216-42EE-AC15-531FC007B0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220513-A104-47D7-AABF-FF44E54610B1}"/>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3343451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E70CD7-B4A2-4899-A105-0BB6FC19D7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DFB8C53-BAE9-47CF-8F26-AE808782782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3E4FDA-815E-4C85-9D49-F2BEB84E313D}"/>
              </a:ext>
            </a:extLst>
          </p:cNvPr>
          <p:cNvSpPr>
            <a:spLocks noGrp="1"/>
          </p:cNvSpPr>
          <p:nvPr>
            <p:ph type="dt" sz="half" idx="10"/>
          </p:nvPr>
        </p:nvSpPr>
        <p:spPr/>
        <p:txBody>
          <a:bodyPr/>
          <a:lstStyle/>
          <a:p>
            <a:fld id="{DEDA62B6-2C34-4C75-AADD-950D199B3042}" type="datetimeFigureOut">
              <a:rPr lang="en-GB" smtClean="0"/>
              <a:t>30/06/2020</a:t>
            </a:fld>
            <a:endParaRPr lang="en-GB"/>
          </a:p>
        </p:txBody>
      </p:sp>
      <p:sp>
        <p:nvSpPr>
          <p:cNvPr id="5" name="Footer Placeholder 4">
            <a:extLst>
              <a:ext uri="{FF2B5EF4-FFF2-40B4-BE49-F238E27FC236}">
                <a16:creationId xmlns:a16="http://schemas.microsoft.com/office/drawing/2014/main" id="{0B2824BE-846C-4521-8E59-8F1529ADAA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22C381-87AA-4B69-9710-693CB3D53A9F}"/>
              </a:ext>
            </a:extLst>
          </p:cNvPr>
          <p:cNvSpPr>
            <a:spLocks noGrp="1"/>
          </p:cNvSpPr>
          <p:nvPr>
            <p:ph type="sldNum" sz="quarter" idx="12"/>
          </p:nvPr>
        </p:nvSpPr>
        <p:spPr/>
        <p:txBody>
          <a:bodyPr/>
          <a:lstStyle/>
          <a:p>
            <a:fld id="{16B0DD33-6D71-4772-B4DC-96C3BDC26D73}" type="slidenum">
              <a:rPr lang="en-GB" smtClean="0"/>
              <a:t>‹#›</a:t>
            </a:fld>
            <a:endParaRPr lang="en-GB"/>
          </a:p>
        </p:txBody>
      </p:sp>
    </p:spTree>
    <p:extLst>
      <p:ext uri="{BB962C8B-B14F-4D97-AF65-F5344CB8AC3E}">
        <p14:creationId xmlns:p14="http://schemas.microsoft.com/office/powerpoint/2010/main" val="1407143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0FE3FF-415D-43AE-9E91-BC1F571914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7FB1D9D-D7B0-4E8E-BAD8-B67D5A5F56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FAE4C0-98BE-4541-B934-4389B869A2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DA62B6-2C34-4C75-AADD-950D199B3042}" type="datetimeFigureOut">
              <a:rPr lang="en-GB" smtClean="0"/>
              <a:t>30/06/2020</a:t>
            </a:fld>
            <a:endParaRPr lang="en-GB"/>
          </a:p>
        </p:txBody>
      </p:sp>
      <p:sp>
        <p:nvSpPr>
          <p:cNvPr id="5" name="Footer Placeholder 4">
            <a:extLst>
              <a:ext uri="{FF2B5EF4-FFF2-40B4-BE49-F238E27FC236}">
                <a16:creationId xmlns:a16="http://schemas.microsoft.com/office/drawing/2014/main" id="{2B6C3666-9462-4A6F-B287-7476B1C472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FF14E10-C963-4734-B4C1-859B22B946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B0DD33-6D71-4772-B4DC-96C3BDC26D73}" type="slidenum">
              <a:rPr lang="en-GB" smtClean="0"/>
              <a:t>‹#›</a:t>
            </a:fld>
            <a:endParaRPr lang="en-GB"/>
          </a:p>
        </p:txBody>
      </p:sp>
    </p:spTree>
    <p:extLst>
      <p:ext uri="{BB962C8B-B14F-4D97-AF65-F5344CB8AC3E}">
        <p14:creationId xmlns:p14="http://schemas.microsoft.com/office/powerpoint/2010/main" val="40676024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youtu.be/nIQ1X7caklU"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tiff"/></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youtu.be/IfC6kg7L-Zo"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hyperlink" Target="https://youtu.be/gYXyaNXW7XQ" TargetMode="External"/><Relationship Id="rId3" Type="http://schemas.openxmlformats.org/officeDocument/2006/relationships/image" Target="../media/image7.jpeg"/><Relationship Id="rId7" Type="http://schemas.openxmlformats.org/officeDocument/2006/relationships/image" Target="../media/image10.pn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9.tiff"/><Relationship Id="rId5" Type="http://schemas.openxmlformats.org/officeDocument/2006/relationships/image" Target="../media/image1.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youtu.be/Eb-wGhOXTyU" TargetMode="Externa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hyperlink" Target="https://youtu.be/ceNtK9UswCs" TargetMode="External"/><Relationship Id="rId5" Type="http://schemas.openxmlformats.org/officeDocument/2006/relationships/image" Target="../media/image15.png"/><Relationship Id="rId4" Type="http://schemas.openxmlformats.org/officeDocument/2006/relationships/image" Target="../media/image14.jp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hyperlink" Target="https://youtu.be/GkVbRvnDZsY"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youtu.be/ebPuy0Rrjww" TargetMode="Externa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s://youtu.be/M8GSmC2QnNQ" TargetMode="Externa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hyperlink" Target="https://forms.office.com/Pages/ResponsePage.aspx?id=d7mDmVf8qkG-I5jxifmXu5_0IRnsuudGtarpLs23PIlUQUdYQ0RPVllNTklTOElYUFZCNjc5V0NaMi4u"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7905BA41-EE6E-4F80-8636-447F22DD729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029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FF68500-D35D-494E-A279-E80695966104}"/>
              </a:ext>
            </a:extLst>
          </p:cNvPr>
          <p:cNvSpPr>
            <a:spLocks noGrp="1"/>
          </p:cNvSpPr>
          <p:nvPr>
            <p:ph type="ctrTitle"/>
          </p:nvPr>
        </p:nvSpPr>
        <p:spPr>
          <a:xfrm>
            <a:off x="2136913" y="3511773"/>
            <a:ext cx="8206622" cy="1571351"/>
          </a:xfrm>
        </p:spPr>
        <p:txBody>
          <a:bodyPr anchor="b">
            <a:normAutofit fontScale="90000"/>
          </a:bodyPr>
          <a:lstStyle/>
          <a:p>
            <a:r>
              <a:rPr lang="en-GB" sz="4700" dirty="0">
                <a:solidFill>
                  <a:srgbClr val="FFFFFF"/>
                </a:solidFill>
                <a:latin typeface="Britannic Bold" panose="020B0903060703020204" pitchFamily="34" charset="77"/>
              </a:rPr>
              <a:t>EXMOUTH COMMUNITY COLLEGE LOCKDOWN SPORTS DAY 2020</a:t>
            </a:r>
            <a:br>
              <a:rPr lang="en-GB" sz="4700" dirty="0">
                <a:solidFill>
                  <a:srgbClr val="FFFFFF"/>
                </a:solidFill>
                <a:latin typeface="Britannic Bold" panose="020B0903060703020204" pitchFamily="34" charset="77"/>
              </a:rPr>
            </a:br>
            <a:r>
              <a:rPr lang="en-GB" sz="4700" dirty="0">
                <a:solidFill>
                  <a:srgbClr val="FF0000"/>
                </a:solidFill>
                <a:latin typeface="Britannic Bold" panose="020B0903060703020204" pitchFamily="34" charset="77"/>
              </a:rPr>
              <a:t>6</a:t>
            </a:r>
            <a:r>
              <a:rPr lang="en-GB" sz="4700" baseline="30000" dirty="0" smtClean="0">
                <a:solidFill>
                  <a:srgbClr val="FF0000"/>
                </a:solidFill>
                <a:latin typeface="Britannic Bold" panose="020B0903060703020204" pitchFamily="34" charset="77"/>
              </a:rPr>
              <a:t>th</a:t>
            </a:r>
            <a:r>
              <a:rPr lang="en-GB" sz="4700" dirty="0" smtClean="0">
                <a:solidFill>
                  <a:srgbClr val="FF0000"/>
                </a:solidFill>
                <a:latin typeface="Britannic Bold" panose="020B0903060703020204" pitchFamily="34" charset="77"/>
              </a:rPr>
              <a:t> July </a:t>
            </a:r>
            <a:r>
              <a:rPr lang="en-GB" sz="4700" dirty="0">
                <a:solidFill>
                  <a:srgbClr val="FF0000"/>
                </a:solidFill>
                <a:latin typeface="Britannic Bold" panose="020B0903060703020204" pitchFamily="34" charset="77"/>
              </a:rPr>
              <a:t>– </a:t>
            </a:r>
            <a:r>
              <a:rPr lang="en-GB" sz="4700" dirty="0" smtClean="0">
                <a:solidFill>
                  <a:srgbClr val="FF0000"/>
                </a:solidFill>
                <a:latin typeface="Britannic Bold" panose="020B0903060703020204" pitchFamily="34" charset="77"/>
              </a:rPr>
              <a:t>10</a:t>
            </a:r>
            <a:r>
              <a:rPr lang="en-GB" sz="4700" baseline="30000" dirty="0" smtClean="0">
                <a:solidFill>
                  <a:srgbClr val="FF0000"/>
                </a:solidFill>
                <a:latin typeface="Britannic Bold" panose="020B0903060703020204" pitchFamily="34" charset="77"/>
              </a:rPr>
              <a:t>th</a:t>
            </a:r>
            <a:r>
              <a:rPr lang="en-GB" sz="4700" dirty="0" smtClean="0">
                <a:solidFill>
                  <a:srgbClr val="FF0000"/>
                </a:solidFill>
                <a:latin typeface="Britannic Bold" panose="020B0903060703020204" pitchFamily="34" charset="77"/>
              </a:rPr>
              <a:t> </a:t>
            </a:r>
            <a:r>
              <a:rPr lang="en-GB" sz="4700" dirty="0">
                <a:solidFill>
                  <a:srgbClr val="FF0000"/>
                </a:solidFill>
                <a:latin typeface="Britannic Bold" panose="020B0903060703020204" pitchFamily="34" charset="77"/>
              </a:rPr>
              <a:t>July 2020</a:t>
            </a:r>
          </a:p>
        </p:txBody>
      </p:sp>
      <p:sp>
        <p:nvSpPr>
          <p:cNvPr id="3" name="Subtitle 2">
            <a:extLst>
              <a:ext uri="{FF2B5EF4-FFF2-40B4-BE49-F238E27FC236}">
                <a16:creationId xmlns:a16="http://schemas.microsoft.com/office/drawing/2014/main" id="{216BFA87-B39C-445B-9CB2-DE70B2F86CAC}"/>
              </a:ext>
            </a:extLst>
          </p:cNvPr>
          <p:cNvSpPr>
            <a:spLocks noGrp="1"/>
          </p:cNvSpPr>
          <p:nvPr>
            <p:ph type="subTitle" idx="1"/>
          </p:nvPr>
        </p:nvSpPr>
        <p:spPr>
          <a:xfrm>
            <a:off x="1848465" y="5258851"/>
            <a:ext cx="8495070" cy="1042558"/>
          </a:xfrm>
        </p:spPr>
        <p:txBody>
          <a:bodyPr>
            <a:normAutofit/>
          </a:bodyPr>
          <a:lstStyle/>
          <a:p>
            <a:r>
              <a:rPr lang="en-GB" dirty="0">
                <a:solidFill>
                  <a:srgbClr val="FFFFFF"/>
                </a:solidFill>
                <a:latin typeface="Bauhaus 93" panose="04030905020B02020C02" pitchFamily="82" charset="0"/>
              </a:rPr>
              <a:t>   </a:t>
            </a:r>
            <a:r>
              <a:rPr lang="en-GB" dirty="0">
                <a:solidFill>
                  <a:srgbClr val="FFFF00"/>
                </a:solidFill>
                <a:latin typeface="Bauhaus 93" panose="04030905020B02020C02" pitchFamily="82" charset="0"/>
              </a:rPr>
              <a:t>CITIUS</a:t>
            </a:r>
            <a:r>
              <a:rPr lang="en-GB" dirty="0">
                <a:solidFill>
                  <a:srgbClr val="FFFFFF"/>
                </a:solidFill>
                <a:latin typeface="Bauhaus 93" panose="04030905020B02020C02" pitchFamily="82" charset="0"/>
              </a:rPr>
              <a:t> 		</a:t>
            </a:r>
            <a:r>
              <a:rPr lang="en-GB" dirty="0">
                <a:solidFill>
                  <a:srgbClr val="FFFF00"/>
                </a:solidFill>
                <a:latin typeface="Bauhaus 93" panose="04030905020B02020C02" pitchFamily="82" charset="0"/>
              </a:rPr>
              <a:t>ALTIUS</a:t>
            </a:r>
            <a:r>
              <a:rPr lang="en-GB" dirty="0">
                <a:solidFill>
                  <a:srgbClr val="FFFFFF"/>
                </a:solidFill>
                <a:latin typeface="Bauhaus 93" panose="04030905020B02020C02" pitchFamily="82" charset="0"/>
              </a:rPr>
              <a:t>		      </a:t>
            </a:r>
            <a:r>
              <a:rPr lang="en-GB" dirty="0">
                <a:solidFill>
                  <a:srgbClr val="FFFF00"/>
                </a:solidFill>
                <a:latin typeface="Bauhaus 93" panose="04030905020B02020C02" pitchFamily="82" charset="0"/>
              </a:rPr>
              <a:t>FORTIU</a:t>
            </a:r>
          </a:p>
          <a:p>
            <a:r>
              <a:rPr lang="en-GB" dirty="0">
                <a:solidFill>
                  <a:srgbClr val="FF0000"/>
                </a:solidFill>
                <a:latin typeface="Bauhaus 93" panose="04030905020B02020C02" pitchFamily="82" charset="0"/>
              </a:rPr>
              <a:t>Further</a:t>
            </a:r>
            <a:r>
              <a:rPr lang="en-GB" dirty="0">
                <a:solidFill>
                  <a:srgbClr val="FFFFFF"/>
                </a:solidFill>
                <a:latin typeface="Bauhaus 93" panose="04030905020B02020C02" pitchFamily="82" charset="0"/>
              </a:rPr>
              <a:t>                     </a:t>
            </a:r>
            <a:r>
              <a:rPr lang="en-GB" dirty="0">
                <a:solidFill>
                  <a:srgbClr val="FF0000"/>
                </a:solidFill>
                <a:latin typeface="Bauhaus 93" panose="04030905020B02020C02" pitchFamily="82" charset="0"/>
              </a:rPr>
              <a:t>Higher</a:t>
            </a:r>
            <a:r>
              <a:rPr lang="en-GB" dirty="0">
                <a:solidFill>
                  <a:srgbClr val="FFFFFF"/>
                </a:solidFill>
                <a:latin typeface="Bauhaus 93" panose="04030905020B02020C02" pitchFamily="82" charset="0"/>
              </a:rPr>
              <a:t>                  </a:t>
            </a:r>
            <a:r>
              <a:rPr lang="en-GB" dirty="0">
                <a:solidFill>
                  <a:srgbClr val="FF0000"/>
                </a:solidFill>
                <a:latin typeface="Bauhaus 93" panose="04030905020B02020C02" pitchFamily="82" charset="0"/>
              </a:rPr>
              <a:t>Faster</a:t>
            </a:r>
            <a:r>
              <a:rPr lang="en-GB" dirty="0">
                <a:solidFill>
                  <a:srgbClr val="FFFFFF"/>
                </a:solidFill>
                <a:latin typeface="Bauhaus 93" panose="04030905020B02020C02" pitchFamily="82" charset="0"/>
              </a:rPr>
              <a:t> </a:t>
            </a:r>
          </a:p>
        </p:txBody>
      </p:sp>
      <p:sp>
        <p:nvSpPr>
          <p:cNvPr id="26" name="Oval 25">
            <a:extLst>
              <a:ext uri="{FF2B5EF4-FFF2-40B4-BE49-F238E27FC236}">
                <a16:creationId xmlns:a16="http://schemas.microsoft.com/office/drawing/2014/main" id="{CD7549B2-EE05-4558-8C64-AC46755F2B2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25914" y="889251"/>
            <a:ext cx="2140172" cy="2140172"/>
          </a:xfrm>
          <a:prstGeom prst="ellipse">
            <a:avLst/>
          </a:prstGeom>
          <a:solidFill>
            <a:srgbClr val="FFFFFF"/>
          </a:solidFill>
          <a:ln w="19050">
            <a:solidFill>
              <a:srgbClr val="FF2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32760" y="1371601"/>
            <a:ext cx="926481" cy="1175474"/>
          </a:xfrm>
          <a:prstGeom prst="rect">
            <a:avLst/>
          </a:prstGeom>
        </p:spPr>
      </p:pic>
    </p:spTree>
    <p:extLst>
      <p:ext uri="{BB962C8B-B14F-4D97-AF65-F5344CB8AC3E}">
        <p14:creationId xmlns:p14="http://schemas.microsoft.com/office/powerpoint/2010/main" val="3368893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0"/>
          <p:cNvSpPr txBox="1">
            <a:spLocks noChangeArrowheads="1"/>
          </p:cNvSpPr>
          <p:nvPr/>
        </p:nvSpPr>
        <p:spPr bwMode="auto">
          <a:xfrm>
            <a:off x="195743" y="1203688"/>
            <a:ext cx="11800513" cy="5566227"/>
          </a:xfrm>
          <a:prstGeom prst="rect">
            <a:avLst/>
          </a:prstGeom>
          <a:solidFill>
            <a:srgbClr val="7030A0"/>
          </a:solidFill>
          <a:ln>
            <a:noFill/>
          </a:ln>
          <a:effectLst/>
        </p:spPr>
        <p:txBody>
          <a:bodyPr rot="0" vert="horz" wrap="square" lIns="36576" tIns="36576" rIns="36576" bIns="36576" anchor="t" anchorCtr="0" upright="1">
            <a:noAutofit/>
          </a:bodyPr>
          <a:lstStyle/>
          <a:p>
            <a:pPr marL="342900" indent="-342900">
              <a:lnSpc>
                <a:spcPct val="107000"/>
              </a:lnSpc>
              <a:spcAft>
                <a:spcPts val="800"/>
              </a:spcAft>
              <a:buFont typeface="Arial" panose="020B0604020202020204" pitchFamily="34" charset="0"/>
              <a:buChar char="•"/>
            </a:pPr>
            <a:r>
              <a:rPr lang="en-GB" sz="1900" b="1" dirty="0">
                <a:solidFill>
                  <a:schemeClr val="bg1"/>
                </a:solidFill>
              </a:rPr>
              <a:t>The PE department are not going to let a global pandemic get in the way of sports day…  </a:t>
            </a:r>
          </a:p>
          <a:p>
            <a:pPr marL="342900" indent="-342900">
              <a:lnSpc>
                <a:spcPct val="107000"/>
              </a:lnSpc>
              <a:spcAft>
                <a:spcPts val="800"/>
              </a:spcAft>
              <a:buFont typeface="Arial" panose="020B0604020202020204" pitchFamily="34" charset="0"/>
              <a:buChar char="•"/>
            </a:pPr>
            <a:r>
              <a:rPr lang="en-GB" sz="19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Like any other sports day, </a:t>
            </a:r>
            <a:r>
              <a:rPr lang="en-GB" sz="19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you will be competing against all the other tutor groups to see who will be </a:t>
            </a:r>
            <a:r>
              <a:rPr lang="en-GB" sz="1900" b="1" dirty="0">
                <a:solidFill>
                  <a:schemeClr val="bg1"/>
                </a:solidFill>
                <a:effectLst/>
                <a:ea typeface="Calibri" panose="020F0502020204030204" pitchFamily="34" charset="0"/>
                <a:cs typeface="Times New Roman" panose="02020603050405020304" pitchFamily="18" charset="0"/>
              </a:rPr>
              <a:t>crowned winners of Exmouth School Sports Day 2020!</a:t>
            </a:r>
          </a:p>
          <a:p>
            <a:pPr marL="342900" indent="-342900">
              <a:lnSpc>
                <a:spcPct val="107000"/>
              </a:lnSpc>
              <a:spcAft>
                <a:spcPts val="800"/>
              </a:spcAft>
              <a:buFont typeface="Arial" panose="020B0604020202020204" pitchFamily="34" charset="0"/>
              <a:buChar char="•"/>
            </a:pPr>
            <a:r>
              <a:rPr lang="en-GB" sz="19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There are 8 challenges for you to take part in.  Each slide will show a different challenge that will require little or no equipment.  All are really easy so everyone can take part!</a:t>
            </a:r>
          </a:p>
          <a:p>
            <a:pPr marL="342900" indent="-342900">
              <a:lnSpc>
                <a:spcPct val="107000"/>
              </a:lnSpc>
              <a:spcAft>
                <a:spcPts val="800"/>
              </a:spcAft>
              <a:buFont typeface="Arial" panose="020B0604020202020204" pitchFamily="34" charset="0"/>
              <a:buChar char="•"/>
            </a:pPr>
            <a:r>
              <a:rPr lang="en-GB" sz="1900" b="1" dirty="0" smtClean="0">
                <a:solidFill>
                  <a:schemeClr val="bg1"/>
                </a:solidFill>
                <a:effectLst/>
                <a:latin typeface="Calibri" panose="020F0502020204030204" pitchFamily="34" charset="0"/>
                <a:ea typeface="Calibri" panose="020F0502020204030204" pitchFamily="34" charset="0"/>
                <a:cs typeface="Calibri" panose="020F0502020204030204" pitchFamily="34" charset="0"/>
              </a:rPr>
              <a:t>You will get </a:t>
            </a: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1 </a:t>
            </a:r>
            <a:r>
              <a:rPr lang="en-GB" sz="1900" b="1" dirty="0" smtClean="0">
                <a:solidFill>
                  <a:schemeClr val="bg1"/>
                </a:solidFill>
                <a:effectLst/>
                <a:latin typeface="Calibri" panose="020F0502020204030204" pitchFamily="34" charset="0"/>
                <a:ea typeface="Calibri" panose="020F0502020204030204" pitchFamily="34" charset="0"/>
                <a:cs typeface="Calibri" panose="020F0502020204030204" pitchFamily="34" charset="0"/>
              </a:rPr>
              <a:t>point for completing the challenges and </a:t>
            </a: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extra </a:t>
            </a: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points for the top 8 positions, ranking from 1 point for 8</a:t>
            </a:r>
            <a:r>
              <a:rPr lang="en-GB" sz="1900" b="1"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th</a:t>
            </a: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 position </a:t>
            </a: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to </a:t>
            </a: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8 points for 1</a:t>
            </a:r>
            <a:r>
              <a:rPr lang="en-GB" sz="1900" b="1" baseline="30000" dirty="0">
                <a:solidFill>
                  <a:schemeClr val="bg1"/>
                </a:solidFill>
                <a:latin typeface="Calibri" panose="020F0502020204030204" pitchFamily="34" charset="0"/>
                <a:ea typeface="Calibri" panose="020F0502020204030204" pitchFamily="34" charset="0"/>
                <a:cs typeface="Calibri" panose="020F0502020204030204" pitchFamily="34" charset="0"/>
              </a:rPr>
              <a:t>st</a:t>
            </a: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 position, just like on sports day.</a:t>
            </a:r>
            <a:endParaRPr lang="en-GB" sz="19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07000"/>
              </a:lnSpc>
              <a:spcAft>
                <a:spcPts val="800"/>
              </a:spcAft>
              <a:buFont typeface="Arial" panose="020B0604020202020204" pitchFamily="34" charset="0"/>
              <a:buChar char="•"/>
            </a:pP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Once </a:t>
            </a: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you have completed the challenges </a:t>
            </a: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click on the </a:t>
            </a:r>
            <a:r>
              <a:rPr lang="en-GB" sz="1900" b="1" dirty="0" smtClean="0">
                <a:solidFill>
                  <a:srgbClr val="FFFF00"/>
                </a:solidFill>
                <a:latin typeface="Calibri" panose="020F0502020204030204" pitchFamily="34" charset="0"/>
                <a:ea typeface="Calibri" panose="020F0502020204030204" pitchFamily="34" charset="0"/>
                <a:cs typeface="Calibri" panose="020F0502020204030204" pitchFamily="34" charset="0"/>
              </a:rPr>
              <a:t>Microsoft forms </a:t>
            </a: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link at the end of the PowerPoint, fill it in and upload your results.</a:t>
            </a:r>
          </a:p>
          <a:p>
            <a:pPr marL="342900" indent="-342900">
              <a:lnSpc>
                <a:spcPct val="107000"/>
              </a:lnSpc>
              <a:spcAft>
                <a:spcPts val="800"/>
              </a:spcAft>
              <a:buFont typeface="Arial" panose="020B0604020202020204" pitchFamily="34" charset="0"/>
              <a:buChar char="•"/>
            </a:pP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You have the whole week to complete all 8 challenges, but make sure your results have been submitted </a:t>
            </a: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by  </a:t>
            </a:r>
            <a:r>
              <a:rPr lang="en-GB" sz="1900" b="1" dirty="0" smtClean="0">
                <a:solidFill>
                  <a:srgbClr val="FFFF00"/>
                </a:solidFill>
                <a:latin typeface="Calibri" panose="020F0502020204030204" pitchFamily="34" charset="0"/>
                <a:ea typeface="Calibri" panose="020F0502020204030204" pitchFamily="34" charset="0"/>
                <a:cs typeface="Calibri" panose="020F0502020204030204" pitchFamily="34" charset="0"/>
              </a:rPr>
              <a:t>MIDDAY on Friday 10</a:t>
            </a:r>
            <a:r>
              <a:rPr lang="en-GB" sz="1900" b="1" baseline="30000" dirty="0" smtClean="0">
                <a:solidFill>
                  <a:srgbClr val="FFFF00"/>
                </a:solidFill>
                <a:latin typeface="Calibri" panose="020F0502020204030204" pitchFamily="34" charset="0"/>
                <a:ea typeface="Calibri" panose="020F0502020204030204" pitchFamily="34" charset="0"/>
                <a:cs typeface="Calibri" panose="020F0502020204030204" pitchFamily="34" charset="0"/>
              </a:rPr>
              <a:t>th</a:t>
            </a:r>
            <a:r>
              <a:rPr lang="en-GB" sz="1900" b="1" dirty="0" smtClean="0">
                <a:solidFill>
                  <a:srgbClr val="FFFF00"/>
                </a:solidFill>
                <a:latin typeface="Calibri" panose="020F0502020204030204" pitchFamily="34" charset="0"/>
                <a:ea typeface="Calibri" panose="020F0502020204030204" pitchFamily="34" charset="0"/>
                <a:cs typeface="Calibri" panose="020F0502020204030204" pitchFamily="34" charset="0"/>
              </a:rPr>
              <a:t> </a:t>
            </a:r>
            <a:r>
              <a:rPr lang="en-GB" sz="1900" b="1" dirty="0">
                <a:solidFill>
                  <a:srgbClr val="FFFF00"/>
                </a:solidFill>
                <a:latin typeface="Calibri" panose="020F0502020204030204" pitchFamily="34" charset="0"/>
                <a:ea typeface="Calibri" panose="020F0502020204030204" pitchFamily="34" charset="0"/>
                <a:cs typeface="Calibri" panose="020F0502020204030204" pitchFamily="34" charset="0"/>
              </a:rPr>
              <a:t>July</a:t>
            </a:r>
            <a:r>
              <a:rPr lang="en-GB" sz="1900" b="1" dirty="0" smtClean="0">
                <a:solidFill>
                  <a:srgbClr val="FFFF00"/>
                </a:solidFill>
                <a:latin typeface="Calibri" panose="020F0502020204030204" pitchFamily="34" charset="0"/>
                <a:ea typeface="Calibri" panose="020F0502020204030204" pitchFamily="34" charset="0"/>
                <a:cs typeface="Calibri" panose="020F0502020204030204" pitchFamily="34" charset="0"/>
              </a:rPr>
              <a:t>.</a:t>
            </a:r>
            <a:r>
              <a:rPr lang="en-GB" sz="1900" b="1"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	</a:t>
            </a:r>
          </a:p>
          <a:p>
            <a:pPr marL="342900" indent="-342900">
              <a:lnSpc>
                <a:spcPct val="107000"/>
              </a:lnSpc>
              <a:spcAft>
                <a:spcPts val="800"/>
              </a:spcAft>
              <a:buFont typeface="Arial" panose="020B0604020202020204" pitchFamily="34" charset="0"/>
              <a:buChar char="•"/>
            </a:pP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We </a:t>
            </a: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advise that you complete all the challenges </a:t>
            </a:r>
            <a:r>
              <a:rPr lang="en-GB" sz="1900" b="1" dirty="0" smtClean="0">
                <a:solidFill>
                  <a:schemeClr val="bg1"/>
                </a:solidFill>
                <a:latin typeface="Calibri" panose="020F0502020204030204" pitchFamily="34" charset="0"/>
                <a:ea typeface="Calibri" panose="020F0502020204030204" pitchFamily="34" charset="0"/>
                <a:cs typeface="Calibri" panose="020F0502020204030204" pitchFamily="34" charset="0"/>
              </a:rPr>
              <a:t>first – use the worksheet provided to keep track of your scores -  </a:t>
            </a: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and then upload your scores at the end. </a:t>
            </a:r>
            <a:endParaRPr lang="en-GB" sz="19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07000"/>
              </a:lnSpc>
              <a:spcAft>
                <a:spcPts val="800"/>
              </a:spcAft>
              <a:buFont typeface="Arial" panose="020B0604020202020204" pitchFamily="34" charset="0"/>
              <a:buChar char="•"/>
            </a:pPr>
            <a:r>
              <a:rPr lang="en-GB" sz="19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If you are able and want to, pleas</a:t>
            </a:r>
            <a:r>
              <a:rPr lang="en-GB" sz="1900" b="1" dirty="0">
                <a:solidFill>
                  <a:schemeClr val="bg1"/>
                </a:solidFill>
                <a:latin typeface="Calibri" panose="020F0502020204030204" pitchFamily="34" charset="0"/>
                <a:ea typeface="Calibri" panose="020F0502020204030204" pitchFamily="34" charset="0"/>
                <a:cs typeface="Calibri" panose="020F0502020204030204" pitchFamily="34" charset="0"/>
              </a:rPr>
              <a:t>e film your challenges and share them on our twitter page</a:t>
            </a:r>
            <a:r>
              <a:rPr lang="en-GB" sz="1900" b="1" dirty="0">
                <a:solidFill>
                  <a:schemeClr val="bg1"/>
                </a:solidFill>
                <a:effectLst/>
                <a:latin typeface="Calibri" panose="020F0502020204030204" pitchFamily="34" charset="0"/>
                <a:ea typeface="Calibri" panose="020F0502020204030204" pitchFamily="34" charset="0"/>
                <a:cs typeface="Calibri" panose="020F0502020204030204" pitchFamily="34" charset="0"/>
              </a:rPr>
              <a:t> @exmouthccsport</a:t>
            </a:r>
          </a:p>
        </p:txBody>
      </p:sp>
      <p:sp>
        <p:nvSpPr>
          <p:cNvPr id="5" name="Title 1"/>
          <p:cNvSpPr>
            <a:spLocks noGrp="1"/>
          </p:cNvSpPr>
          <p:nvPr>
            <p:ph type="title"/>
          </p:nvPr>
        </p:nvSpPr>
        <p:spPr>
          <a:xfrm>
            <a:off x="202474" y="148180"/>
            <a:ext cx="11793783" cy="1045572"/>
          </a:xfrm>
          <a:solidFill>
            <a:srgbClr val="0070C0"/>
          </a:solidFill>
          <a:ln>
            <a:solidFill>
              <a:schemeClr val="accent1"/>
            </a:solidFill>
          </a:ln>
        </p:spPr>
        <p:txBody>
          <a:bodyPr/>
          <a:lstStyle/>
          <a:p>
            <a:pPr algn="ctr"/>
            <a:r>
              <a:rPr lang="en-GB" dirty="0">
                <a:solidFill>
                  <a:schemeClr val="tx1"/>
                </a:solidFill>
                <a:latin typeface="Britannic Bold" panose="020B0903060703020204" pitchFamily="34" charset="0"/>
              </a:rPr>
              <a:t>Welcome to our lock </a:t>
            </a:r>
            <a:r>
              <a:rPr lang="en-GB" dirty="0">
                <a:latin typeface="Britannic Bold" panose="020B0903060703020204" pitchFamily="34" charset="0"/>
              </a:rPr>
              <a:t>down </a:t>
            </a:r>
            <a:r>
              <a:rPr lang="en-GB" dirty="0">
                <a:solidFill>
                  <a:schemeClr val="tx1"/>
                </a:solidFill>
                <a:latin typeface="Britannic Bold" panose="020B0903060703020204" pitchFamily="34" charset="0"/>
              </a:rPr>
              <a:t>Sports Day!</a:t>
            </a:r>
          </a:p>
        </p:txBody>
      </p:sp>
      <p:sp>
        <p:nvSpPr>
          <p:cNvPr id="6" name="Title 1">
            <a:extLst>
              <a:ext uri="{FF2B5EF4-FFF2-40B4-BE49-F238E27FC236}">
                <a16:creationId xmlns:a16="http://schemas.microsoft.com/office/drawing/2014/main" id="{44E65B65-8246-6346-A6FA-D426922FE6D7}"/>
              </a:ext>
            </a:extLst>
          </p:cNvPr>
          <p:cNvSpPr txBox="1">
            <a:spLocks/>
          </p:cNvSpPr>
          <p:nvPr/>
        </p:nvSpPr>
        <p:spPr>
          <a:xfrm>
            <a:off x="195743" y="148180"/>
            <a:ext cx="11800513" cy="1045572"/>
          </a:xfrm>
          <a:prstGeom prst="rect">
            <a:avLst/>
          </a:prstGeom>
          <a:solidFill>
            <a:srgbClr val="7030A0"/>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4000" dirty="0">
                <a:solidFill>
                  <a:srgbClr val="FF0000"/>
                </a:solidFill>
                <a:latin typeface="Britannic Bold" panose="020B0903060703020204" pitchFamily="34" charset="0"/>
              </a:rPr>
              <a:t>Welcome To Our ECC Lock Down Sports Day</a:t>
            </a:r>
            <a:r>
              <a:rPr lang="en-GB" dirty="0">
                <a:solidFill>
                  <a:srgbClr val="FF0000"/>
                </a:solidFill>
                <a:latin typeface="Britannic Bold" panose="020B0903060703020204" pitchFamily="34" charset="0"/>
              </a:rPr>
              <a:t>!</a:t>
            </a:r>
          </a:p>
        </p:txBody>
      </p:sp>
      <p:pic>
        <p:nvPicPr>
          <p:cNvPr id="7" name="Picture 6" descr="A picture containing can, sign, food&#10;&#10;Description automatically generated">
            <a:extLst>
              <a:ext uri="{FF2B5EF4-FFF2-40B4-BE49-F238E27FC236}">
                <a16:creationId xmlns:a16="http://schemas.microsoft.com/office/drawing/2014/main" id="{A0C9781C-8E48-834B-B32F-E6CCDA028C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456" y="295050"/>
            <a:ext cx="581795" cy="738153"/>
          </a:xfrm>
          <a:prstGeom prst="rect">
            <a:avLst/>
          </a:prstGeom>
        </p:spPr>
      </p:pic>
      <p:pic>
        <p:nvPicPr>
          <p:cNvPr id="8" name="Picture 7" descr="A picture containing can, sign, food&#10;&#10;Description automatically generated">
            <a:extLst>
              <a:ext uri="{FF2B5EF4-FFF2-40B4-BE49-F238E27FC236}">
                <a16:creationId xmlns:a16="http://schemas.microsoft.com/office/drawing/2014/main" id="{349C10EA-1386-4A69-A929-AA702A8099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90666" y="314621"/>
            <a:ext cx="581795" cy="738153"/>
          </a:xfrm>
          <a:prstGeom prst="rect">
            <a:avLst/>
          </a:prstGeom>
        </p:spPr>
      </p:pic>
    </p:spTree>
    <p:extLst>
      <p:ext uri="{BB962C8B-B14F-4D97-AF65-F5344CB8AC3E}">
        <p14:creationId xmlns:p14="http://schemas.microsoft.com/office/powerpoint/2010/main" val="932849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0"/>
          <p:cNvSpPr txBox="1">
            <a:spLocks noChangeArrowheads="1"/>
          </p:cNvSpPr>
          <p:nvPr/>
        </p:nvSpPr>
        <p:spPr bwMode="auto">
          <a:xfrm>
            <a:off x="285225" y="1714432"/>
            <a:ext cx="8297943" cy="5017346"/>
          </a:xfrm>
          <a:prstGeom prst="rect">
            <a:avLst/>
          </a:prstGeom>
          <a:solidFill>
            <a:srgbClr val="7030A0"/>
          </a:solidFill>
          <a:ln>
            <a:noFill/>
          </a:ln>
          <a:effectLst/>
        </p:spPr>
        <p:txBody>
          <a:bodyPr rot="0" vert="horz" wrap="square" lIns="36576" tIns="36576" rIns="36576" bIns="36576" anchor="t" anchorCtr="0" upright="1">
            <a:noAutofit/>
          </a:bodyPr>
          <a:lstStyle/>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It is really important you do the following before you take part:</a:t>
            </a:r>
          </a:p>
          <a:p>
            <a:pPr>
              <a:lnSpc>
                <a:spcPct val="107000"/>
              </a:lnSpc>
              <a:spcAft>
                <a:spcPts val="800"/>
              </a:spcAft>
            </a:pPr>
            <a:endPar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07000"/>
              </a:lnSpc>
              <a:spcAft>
                <a:spcPts val="800"/>
              </a:spcAft>
              <a:buFont typeface="Arial" panose="020B0604020202020204" pitchFamily="34" charset="0"/>
              <a:buChar char="•"/>
            </a:pPr>
            <a:r>
              <a:rPr lang="en-GB" sz="2000" b="1" u="sng" dirty="0">
                <a:solidFill>
                  <a:srgbClr val="FFFF00"/>
                </a:solidFill>
                <a:latin typeface="Calibri" panose="020F0502020204030204" pitchFamily="34" charset="0"/>
                <a:ea typeface="Calibri" panose="020F0502020204030204" pitchFamily="34" charset="0"/>
                <a:cs typeface="Calibri" panose="020F0502020204030204" pitchFamily="34" charset="0"/>
              </a:rPr>
              <a:t>A - Warm up</a:t>
            </a:r>
            <a:r>
              <a:rPr lang="en-GB" sz="2000" b="1" dirty="0">
                <a:solidFill>
                  <a:srgbClr val="FFFF00"/>
                </a:solidFill>
                <a:latin typeface="Calibri" panose="020F0502020204030204" pitchFamily="34" charset="0"/>
                <a:ea typeface="Calibri" panose="020F0502020204030204" pitchFamily="34" charset="0"/>
                <a:cs typeface="Calibri" panose="020F0502020204030204" pitchFamily="34" charset="0"/>
              </a:rPr>
              <a:t> </a:t>
            </a:r>
          </a:p>
          <a:p>
            <a:pPr>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      You have all been taught the importance of warming up in PE.  Make sure        </a:t>
            </a:r>
          </a:p>
          <a:p>
            <a:pPr>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      it includes a pulse raiser and stretches to warm your joints and muscles!</a:t>
            </a:r>
          </a:p>
          <a:p>
            <a:pPr marL="342900" indent="-342900">
              <a:lnSpc>
                <a:spcPct val="107000"/>
              </a:lnSpc>
              <a:spcAft>
                <a:spcPts val="800"/>
              </a:spcAft>
              <a:buFont typeface="Arial" panose="020B0604020202020204" pitchFamily="34" charset="0"/>
              <a:buChar char="•"/>
            </a:pPr>
            <a:r>
              <a:rPr lang="en-GB" sz="2000" b="1" u="sng" dirty="0">
                <a:solidFill>
                  <a:srgbClr val="FFFF00"/>
                </a:solidFill>
                <a:latin typeface="Calibri" panose="020F0502020204030204" pitchFamily="34" charset="0"/>
                <a:ea typeface="Calibri" panose="020F0502020204030204" pitchFamily="34" charset="0"/>
                <a:cs typeface="Calibri" panose="020F0502020204030204" pitchFamily="34" charset="0"/>
              </a:rPr>
              <a:t>B - Check the environment around you</a:t>
            </a:r>
          </a:p>
          <a:p>
            <a:pPr>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      Do you have enough space?  Do you need to clear some things away to            </a:t>
            </a:r>
          </a:p>
          <a:p>
            <a:pPr>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      make the space safer?  Are there any wires/objects you could trip over?</a:t>
            </a:r>
          </a:p>
          <a:p>
            <a:pPr marL="342900" indent="-342900">
              <a:lnSpc>
                <a:spcPct val="107000"/>
              </a:lnSpc>
              <a:spcAft>
                <a:spcPts val="800"/>
              </a:spcAft>
              <a:buFont typeface="Arial" panose="020B0604020202020204" pitchFamily="34" charset="0"/>
              <a:buChar char="•"/>
            </a:pPr>
            <a:r>
              <a:rPr lang="en-GB" sz="2000" b="1" u="sng" dirty="0">
                <a:solidFill>
                  <a:srgbClr val="FFFF00"/>
                </a:solidFill>
                <a:latin typeface="Calibri" panose="020F0502020204030204" pitchFamily="34" charset="0"/>
                <a:ea typeface="Calibri" panose="020F0502020204030204" pitchFamily="34" charset="0"/>
                <a:cs typeface="Calibri" panose="020F0502020204030204" pitchFamily="34" charset="0"/>
              </a:rPr>
              <a:t>C - Make sure you are wearing sensible clothing and footwear</a:t>
            </a:r>
            <a:r>
              <a:rPr lang="en-GB" sz="2000" b="1" dirty="0">
                <a:solidFill>
                  <a:srgbClr val="FFFF00"/>
                </a:solidFill>
                <a:latin typeface="Calibri" panose="020F0502020204030204" pitchFamily="34" charset="0"/>
                <a:ea typeface="Calibri" panose="020F0502020204030204" pitchFamily="34" charset="0"/>
                <a:cs typeface="Calibri" panose="020F0502020204030204" pitchFamily="34" charset="0"/>
              </a:rPr>
              <a:t> </a:t>
            </a: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      We advise you wear trainers to protect your feet and give you the most        </a:t>
            </a: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      grip!  </a:t>
            </a: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p>
          <a:p>
            <a:pPr algn="just">
              <a:lnSpc>
                <a:spcPct val="107000"/>
              </a:lnSpc>
              <a:spcAft>
                <a:spcPts val="800"/>
              </a:spcAft>
            </a:pPr>
            <a:endParaRPr lang="en-GB" sz="2000" b="1" dirty="0">
              <a:solidFill>
                <a:srgbClr val="002060"/>
              </a:solidFill>
              <a:latin typeface="Calibri" panose="020F0502020204030204" pitchFamily="34" charset="0"/>
              <a:ea typeface="Calibri" panose="020F0502020204030204" pitchFamily="34" charset="0"/>
              <a:cs typeface="Calibri" panose="020F0502020204030204" pitchFamily="34" charset="0"/>
            </a:endParaRPr>
          </a:p>
          <a:p>
            <a:pPr>
              <a:lnSpc>
                <a:spcPct val="107000"/>
              </a:lnSpc>
              <a:spcAft>
                <a:spcPts val="800"/>
              </a:spcAft>
            </a:pPr>
            <a:r>
              <a:rPr lang="en-GB" sz="2000" b="1" dirty="0">
                <a:solidFill>
                  <a:srgbClr val="002060"/>
                </a:solidFill>
                <a:latin typeface="Calibri" panose="020F0502020204030204" pitchFamily="34" charset="0"/>
                <a:ea typeface="Calibri" panose="020F0502020204030204" pitchFamily="34" charset="0"/>
                <a:cs typeface="Calibri" panose="020F0502020204030204" pitchFamily="34" charset="0"/>
              </a:rPr>
              <a:t> </a:t>
            </a:r>
          </a:p>
        </p:txBody>
      </p:sp>
      <p:sp>
        <p:nvSpPr>
          <p:cNvPr id="8" name="Title 1">
            <a:extLst>
              <a:ext uri="{FF2B5EF4-FFF2-40B4-BE49-F238E27FC236}">
                <a16:creationId xmlns:a16="http://schemas.microsoft.com/office/drawing/2014/main" id="{C5841B7A-2FC6-9B41-8362-E0DCEDF8EDF5}"/>
              </a:ext>
            </a:extLst>
          </p:cNvPr>
          <p:cNvSpPr txBox="1">
            <a:spLocks/>
          </p:cNvSpPr>
          <p:nvPr/>
        </p:nvSpPr>
        <p:spPr>
          <a:xfrm>
            <a:off x="171994" y="145484"/>
            <a:ext cx="11848012" cy="1356360"/>
          </a:xfrm>
          <a:prstGeom prst="rect">
            <a:avLst/>
          </a:prstGeom>
          <a:solidFill>
            <a:srgbClr val="7030A0"/>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pPr algn="ctr"/>
            <a:r>
              <a:rPr lang="en-GB" dirty="0">
                <a:solidFill>
                  <a:srgbClr val="FF0000"/>
                </a:solidFill>
                <a:latin typeface="Britannic Bold" panose="020B0903060703020204" pitchFamily="34" charset="0"/>
              </a:rPr>
              <a:t>Before You Take Part!</a:t>
            </a:r>
          </a:p>
        </p:txBody>
      </p:sp>
      <p:pic>
        <p:nvPicPr>
          <p:cNvPr id="9" name="Picture 8" descr="A picture containing can, sign, food&#10;&#10;Description automatically generated">
            <a:extLst>
              <a:ext uri="{FF2B5EF4-FFF2-40B4-BE49-F238E27FC236}">
                <a16:creationId xmlns:a16="http://schemas.microsoft.com/office/drawing/2014/main" id="{D63E8121-F113-1E41-A6E0-762423576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343" y="235927"/>
            <a:ext cx="926481" cy="1175474"/>
          </a:xfrm>
          <a:prstGeom prst="rect">
            <a:avLst/>
          </a:prstGeom>
        </p:spPr>
      </p:pic>
      <p:pic>
        <p:nvPicPr>
          <p:cNvPr id="10" name="Picture 9" descr="A picture containing can, sign, food&#10;&#10;Description automatically generated">
            <a:extLst>
              <a:ext uri="{FF2B5EF4-FFF2-40B4-BE49-F238E27FC236}">
                <a16:creationId xmlns:a16="http://schemas.microsoft.com/office/drawing/2014/main" id="{0322DB2A-2D3D-A346-A66E-AF09E90654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2176" y="235927"/>
            <a:ext cx="926481" cy="1175474"/>
          </a:xfrm>
          <a:prstGeom prst="rect">
            <a:avLst/>
          </a:prstGeom>
        </p:spPr>
      </p:pic>
      <p:pic>
        <p:nvPicPr>
          <p:cNvPr id="2" name="Picture 1">
            <a:extLst>
              <a:ext uri="{FF2B5EF4-FFF2-40B4-BE49-F238E27FC236}">
                <a16:creationId xmlns:a16="http://schemas.microsoft.com/office/drawing/2014/main" id="{78E5259D-7056-8046-AF4A-36DDBD5B8E83}"/>
              </a:ext>
            </a:extLst>
          </p:cNvPr>
          <p:cNvPicPr>
            <a:picLocks noChangeAspect="1"/>
          </p:cNvPicPr>
          <p:nvPr/>
        </p:nvPicPr>
        <p:blipFill>
          <a:blip r:embed="rId3"/>
          <a:stretch>
            <a:fillRect/>
          </a:stretch>
        </p:blipFill>
        <p:spPr>
          <a:xfrm>
            <a:off x="8583168" y="1706173"/>
            <a:ext cx="3545693" cy="5017346"/>
          </a:xfrm>
          <a:prstGeom prst="rect">
            <a:avLst/>
          </a:prstGeom>
        </p:spPr>
      </p:pic>
    </p:spTree>
    <p:extLst>
      <p:ext uri="{BB962C8B-B14F-4D97-AF65-F5344CB8AC3E}">
        <p14:creationId xmlns:p14="http://schemas.microsoft.com/office/powerpoint/2010/main" val="1395810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363510"/>
            <a:ext cx="11848012" cy="1275878"/>
          </a:xfrm>
          <a:solidFill>
            <a:srgbClr val="7030A0"/>
          </a:solidFill>
          <a:ln>
            <a:solidFill>
              <a:schemeClr val="accent1"/>
            </a:solidFill>
          </a:ln>
        </p:spPr>
        <p:txBody>
          <a:bodyPr>
            <a:normAutofit/>
          </a:bodyPr>
          <a:lstStyle/>
          <a:p>
            <a:pPr algn="ctr"/>
            <a:r>
              <a:rPr lang="en-GB" dirty="0">
                <a:solidFill>
                  <a:srgbClr val="FF0000"/>
                </a:solidFill>
                <a:latin typeface="Britannic Bold" panose="020B0903060703020204" pitchFamily="34" charset="0"/>
              </a:rPr>
              <a:t>Challenge 1 – Star Jumps</a:t>
            </a:r>
            <a:br>
              <a:rPr lang="en-GB" dirty="0">
                <a:solidFill>
                  <a:srgbClr val="FF0000"/>
                </a:solidFill>
                <a:latin typeface="Britannic Bold" panose="020B0903060703020204" pitchFamily="34" charset="0"/>
              </a:rPr>
            </a:br>
            <a:r>
              <a:rPr lang="en-GB" sz="2800" dirty="0">
                <a:solidFill>
                  <a:srgbClr val="FF0000"/>
                </a:solidFill>
                <a:latin typeface="Britannic Bold" panose="020B0903060703020204" pitchFamily="34" charset="0"/>
              </a:rPr>
              <a:t>How many can you do in a minute?</a:t>
            </a:r>
          </a:p>
        </p:txBody>
      </p:sp>
      <p:sp>
        <p:nvSpPr>
          <p:cNvPr id="7" name="Text Box 30"/>
          <p:cNvSpPr txBox="1">
            <a:spLocks noChangeArrowheads="1"/>
          </p:cNvSpPr>
          <p:nvPr/>
        </p:nvSpPr>
        <p:spPr bwMode="auto">
          <a:xfrm>
            <a:off x="235131" y="1566097"/>
            <a:ext cx="11848012" cy="4935586"/>
          </a:xfrm>
          <a:prstGeom prst="rect">
            <a:avLst/>
          </a:prstGeom>
          <a:solidFill>
            <a:srgbClr val="7030A0"/>
          </a:solidFill>
          <a:ln>
            <a:noFill/>
          </a:ln>
          <a:effectLst/>
        </p:spPr>
        <p:txBody>
          <a:bodyPr rot="0" vert="horz" wrap="square" lIns="36576" tIns="36576" rIns="36576" bIns="36576" anchor="t" anchorCtr="0" upright="1">
            <a:noAutofit/>
          </a:bodyPr>
          <a:lstStyle/>
          <a:p>
            <a:pPr>
              <a:lnSpc>
                <a:spcPct val="107000"/>
              </a:lnSpc>
              <a:spcAft>
                <a:spcPts val="800"/>
              </a:spcAft>
            </a:pPr>
            <a: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r>
            <a:b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endPar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2000" b="1"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86865" y="1781352"/>
            <a:ext cx="3805886" cy="4491406"/>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endParaRPr lang="en-GB" sz="1400" b="1" u="sng" dirty="0">
              <a:solidFill>
                <a:srgbClr val="FFC000"/>
              </a:solidFill>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Start with your feet together in a           crouched position with your weight through your heels and bum back.</a:t>
            </a:r>
          </a:p>
          <a:p>
            <a:pPr algn="just">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2.</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Bring your arms up from </a:t>
            </a:r>
            <a:r>
              <a:rPr lang="en-GB"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below your knees as </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you jump and open your legs so you perform a star shape when standing.</a:t>
            </a:r>
          </a:p>
          <a:p>
            <a:pPr algn="just">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3.</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Look straight ahead of you to protect your spine.</a:t>
            </a:r>
          </a:p>
          <a:p>
            <a:pPr algn="just">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4. </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Repeat and see how many you can do in a </a:t>
            </a:r>
            <a:r>
              <a:rPr lang="en-GB"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minute.</a:t>
            </a:r>
            <a:endParaRPr lang="en-GB"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Right Arrow 2"/>
          <p:cNvSpPr/>
          <p:nvPr/>
        </p:nvSpPr>
        <p:spPr>
          <a:xfrm>
            <a:off x="3683023" y="5535834"/>
            <a:ext cx="846526" cy="5675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128" y="550874"/>
            <a:ext cx="926481" cy="1175474"/>
          </a:xfrm>
          <a:prstGeom prst="rect">
            <a:avLst/>
          </a:prstGeom>
        </p:spPr>
      </p:pic>
      <p:pic>
        <p:nvPicPr>
          <p:cNvPr id="16" name="Picture 15"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47170" y="568792"/>
            <a:ext cx="926481" cy="1175474"/>
          </a:xfrm>
          <a:prstGeom prst="rect">
            <a:avLst/>
          </a:prstGeom>
        </p:spPr>
      </p:pic>
      <p:sp>
        <p:nvSpPr>
          <p:cNvPr id="15" name="TextBox 14">
            <a:extLst>
              <a:ext uri="{FF2B5EF4-FFF2-40B4-BE49-F238E27FC236}">
                <a16:creationId xmlns:a16="http://schemas.microsoft.com/office/drawing/2014/main" id="{3A47630A-6A6C-5449-9E02-F36C39E77235}"/>
              </a:ext>
            </a:extLst>
          </p:cNvPr>
          <p:cNvSpPr txBox="1"/>
          <p:nvPr/>
        </p:nvSpPr>
        <p:spPr>
          <a:xfrm>
            <a:off x="4714613" y="1790657"/>
            <a:ext cx="7172587" cy="2031325"/>
          </a:xfrm>
          <a:prstGeom prst="rect">
            <a:avLst/>
          </a:prstGeom>
          <a:solidFill>
            <a:schemeClr val="accent1">
              <a:lumMod val="40000"/>
              <a:lumOff val="60000"/>
            </a:schemeClr>
          </a:solidFill>
        </p:spPr>
        <p:txBody>
          <a:bodyPr wrap="square" rtlCol="0">
            <a:spAutoFit/>
          </a:bodyPr>
          <a:lstStyle/>
          <a:p>
            <a:r>
              <a:rPr lang="en-GB" b="1" dirty="0"/>
              <a:t>Here is video </a:t>
            </a:r>
            <a:r>
              <a:rPr lang="en-GB" b="1" dirty="0" smtClean="0"/>
              <a:t>link of Mrs Hough explaining a little about Exmouth Community College’s SPORTS DAY challenges and showing you how to do the 1</a:t>
            </a:r>
            <a:r>
              <a:rPr lang="en-GB" b="1" baseline="30000" dirty="0" smtClean="0"/>
              <a:t>st</a:t>
            </a:r>
            <a:r>
              <a:rPr lang="en-GB" b="1" dirty="0" smtClean="0"/>
              <a:t> challenge of ‘How many Star Jumps in a minute’</a:t>
            </a:r>
          </a:p>
          <a:p>
            <a:endParaRPr lang="en-GB" b="1" dirty="0" smtClean="0">
              <a:solidFill>
                <a:srgbClr val="FFFF00"/>
              </a:solidFill>
            </a:endParaRPr>
          </a:p>
          <a:p>
            <a:r>
              <a:rPr lang="en-GB" b="1" dirty="0">
                <a:solidFill>
                  <a:srgbClr val="FFFF00"/>
                </a:solidFill>
                <a:hlinkClick r:id="rId3"/>
              </a:rPr>
              <a:t>https://</a:t>
            </a:r>
            <a:r>
              <a:rPr lang="en-GB" b="1" dirty="0" smtClean="0">
                <a:solidFill>
                  <a:srgbClr val="FFFF00"/>
                </a:solidFill>
                <a:hlinkClick r:id="rId3"/>
              </a:rPr>
              <a:t>youtu.be/nIQ1X7caklU</a:t>
            </a:r>
            <a:endParaRPr lang="en-GB" b="1" dirty="0" smtClean="0">
              <a:solidFill>
                <a:srgbClr val="FFFF00"/>
              </a:solidFill>
            </a:endParaRPr>
          </a:p>
          <a:p>
            <a:endParaRPr lang="en-GB" b="1" dirty="0" smtClean="0">
              <a:solidFill>
                <a:srgbClr val="FFFF00"/>
              </a:solidFill>
            </a:endParaRPr>
          </a:p>
          <a:p>
            <a:endParaRPr lang="en-GB" b="1" dirty="0">
              <a:solidFill>
                <a:srgbClr val="FFFF00"/>
              </a:solidFill>
            </a:endParaRPr>
          </a:p>
        </p:txBody>
      </p:sp>
      <p:pic>
        <p:nvPicPr>
          <p:cNvPr id="6" name="Picture 5">
            <a:extLst>
              <a:ext uri="{FF2B5EF4-FFF2-40B4-BE49-F238E27FC236}">
                <a16:creationId xmlns:a16="http://schemas.microsoft.com/office/drawing/2014/main" id="{6AAB3D23-26B2-C34F-830B-E19F051542E6}"/>
              </a:ext>
            </a:extLst>
          </p:cNvPr>
          <p:cNvPicPr>
            <a:picLocks noChangeAspect="1"/>
          </p:cNvPicPr>
          <p:nvPr/>
        </p:nvPicPr>
        <p:blipFill>
          <a:blip r:embed="rId4"/>
          <a:stretch>
            <a:fillRect/>
          </a:stretch>
        </p:blipFill>
        <p:spPr>
          <a:xfrm>
            <a:off x="8615093" y="3973251"/>
            <a:ext cx="3272108" cy="2492861"/>
          </a:xfrm>
          <a:prstGeom prst="rect">
            <a:avLst/>
          </a:prstGeom>
        </p:spPr>
      </p:pic>
      <p:pic>
        <p:nvPicPr>
          <p:cNvPr id="5" name="Picture 4"/>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714613" y="3973252"/>
            <a:ext cx="3604271" cy="2492861"/>
          </a:xfrm>
          <a:prstGeom prst="rect">
            <a:avLst/>
          </a:prstGeom>
        </p:spPr>
      </p:pic>
    </p:spTree>
    <p:extLst>
      <p:ext uri="{BB962C8B-B14F-4D97-AF65-F5344CB8AC3E}">
        <p14:creationId xmlns:p14="http://schemas.microsoft.com/office/powerpoint/2010/main" val="3374791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7030A0"/>
          </a:solidFill>
          <a:ln>
            <a:solidFill>
              <a:schemeClr val="accent1"/>
            </a:solidFill>
          </a:ln>
        </p:spPr>
        <p:txBody>
          <a:bodyPr/>
          <a:lstStyle/>
          <a:p>
            <a:pPr algn="ctr"/>
            <a:r>
              <a:rPr lang="en-GB" dirty="0">
                <a:solidFill>
                  <a:srgbClr val="FF0000"/>
                </a:solidFill>
                <a:latin typeface="Britannic Bold" panose="020B0903060703020204" pitchFamily="34" charset="0"/>
              </a:rPr>
              <a:t>Challenge 2 – Standing Long Jump</a:t>
            </a:r>
          </a:p>
        </p:txBody>
      </p:sp>
      <p:sp>
        <p:nvSpPr>
          <p:cNvPr id="7" name="Text Box 30"/>
          <p:cNvSpPr txBox="1">
            <a:spLocks noChangeArrowheads="1"/>
          </p:cNvSpPr>
          <p:nvPr/>
        </p:nvSpPr>
        <p:spPr bwMode="auto">
          <a:xfrm>
            <a:off x="235131" y="1639386"/>
            <a:ext cx="11848012" cy="5129162"/>
          </a:xfrm>
          <a:prstGeom prst="rect">
            <a:avLst/>
          </a:prstGeom>
          <a:solidFill>
            <a:srgbClr val="7030A0"/>
          </a:solidFill>
          <a:ln>
            <a:noFill/>
          </a:ln>
          <a:effectLst/>
        </p:spPr>
        <p:txBody>
          <a:bodyPr rot="0" vert="horz" wrap="square" lIns="36576" tIns="36576" rIns="36576" bIns="36576" anchor="t" anchorCtr="0" upright="1">
            <a:noAutofit/>
          </a:bodyPr>
          <a:lstStyle/>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  </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Find a tape measure and set it up anywhere in your house or garden </a:t>
            </a:r>
            <a:r>
              <a:rPr lang="en-GB" sz="2000" b="1" i="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(as seen in the photo below)</a:t>
            </a:r>
            <a:r>
              <a:rPr lang="en-GB" sz="2000" b="1" i="1"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endParaRPr lang="en-GB" sz="2000" b="1" i="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2.  Create a start line.  This could be a line of pegs, shoe, towel or item of clothing.</a:t>
            </a:r>
            <a:endPar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chemeClr val="bg1"/>
                </a:solidFill>
                <a:latin typeface="Calibri" panose="020F0502020204030204" pitchFamily="34" charset="0"/>
                <a:cs typeface="Calibri" panose="020F0502020204030204" pitchFamily="34" charset="0"/>
              </a:rPr>
              <a:t>3.  You have three attempts to see how far you can perform a </a:t>
            </a:r>
            <a:r>
              <a:rPr lang="en-GB" sz="2000" b="1" dirty="0">
                <a:solidFill>
                  <a:srgbClr val="FFFF00"/>
                </a:solidFill>
                <a:latin typeface="Calibri" panose="020F0502020204030204" pitchFamily="34" charset="0"/>
                <a:cs typeface="Calibri" panose="020F0502020204030204" pitchFamily="34" charset="0"/>
              </a:rPr>
              <a:t>‘Standing Long Jump’, </a:t>
            </a:r>
            <a:r>
              <a:rPr lang="en-GB" sz="2000" b="1" dirty="0">
                <a:solidFill>
                  <a:schemeClr val="bg1"/>
                </a:solidFill>
                <a:latin typeface="Calibri" panose="020F0502020204030204" pitchFamily="34" charset="0"/>
                <a:cs typeface="Calibri" panose="020F0502020204030204" pitchFamily="34" charset="0"/>
              </a:rPr>
              <a:t>record and upload your   </a:t>
            </a:r>
          </a:p>
          <a:p>
            <a:pPr>
              <a:lnSpc>
                <a:spcPct val="107000"/>
              </a:lnSpc>
              <a:spcAft>
                <a:spcPts val="800"/>
              </a:spcAft>
            </a:pPr>
            <a:r>
              <a:rPr lang="en-GB" sz="2000" b="1" dirty="0">
                <a:solidFill>
                  <a:schemeClr val="bg1"/>
                </a:solidFill>
                <a:latin typeface="Calibri" panose="020F0502020204030204" pitchFamily="34" charset="0"/>
                <a:cs typeface="Calibri" panose="020F0502020204030204" pitchFamily="34" charset="0"/>
              </a:rPr>
              <a:t>      BEST jump only.</a:t>
            </a: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7" y="3540034"/>
            <a:ext cx="3879669" cy="2926080"/>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p>
          <a:p>
            <a:pPr>
              <a:lnSpc>
                <a:spcPct val="107000"/>
              </a:lnSpc>
              <a:spcAft>
                <a:spcPts val="800"/>
              </a:spcAft>
            </a:pPr>
            <a: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r>
            <a:b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Stand with both feet shoulder width apart, parallel to the start line. </a:t>
            </a:r>
          </a:p>
          <a:p>
            <a:pPr>
              <a:lnSpc>
                <a:spcPct val="107000"/>
              </a:lnSpc>
              <a:spcAft>
                <a:spcPts val="800"/>
              </a:spcAft>
            </a:pPr>
            <a:r>
              <a:rPr lang="en-GB"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a:t>
            </a:r>
            <a:r>
              <a:rPr lang="en-GB"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Squat deeply and swing your arms backwards.</a:t>
            </a:r>
          </a:p>
          <a:p>
            <a:pPr>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3.  </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Jump from 2 feet and land on 2 feet.</a:t>
            </a:r>
          </a:p>
          <a:p>
            <a:pPr>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4.</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Measure from behind your heel.</a:t>
            </a: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3304920" y="5123622"/>
            <a:ext cx="1174252" cy="5675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CB498E71-F0D3-114C-9B1F-71CDFA21214C}"/>
              </a:ext>
            </a:extLst>
          </p:cNvPr>
          <p:cNvSpPr txBox="1"/>
          <p:nvPr/>
        </p:nvSpPr>
        <p:spPr>
          <a:xfrm>
            <a:off x="8785464" y="3726903"/>
            <a:ext cx="3108961" cy="2739211"/>
          </a:xfrm>
          <a:prstGeom prst="rect">
            <a:avLst/>
          </a:prstGeom>
          <a:solidFill>
            <a:schemeClr val="accent1">
              <a:lumMod val="40000"/>
              <a:lumOff val="60000"/>
            </a:schemeClr>
          </a:solidFill>
        </p:spPr>
        <p:txBody>
          <a:bodyPr wrap="square" rtlCol="0">
            <a:spAutoFit/>
          </a:bodyPr>
          <a:lstStyle/>
          <a:p>
            <a:r>
              <a:rPr lang="en-GB" sz="2000" b="1" dirty="0"/>
              <a:t>Here is </a:t>
            </a:r>
            <a:r>
              <a:rPr lang="en-GB" sz="2000" b="1" dirty="0" smtClean="0"/>
              <a:t>link of Mrs </a:t>
            </a:r>
            <a:r>
              <a:rPr lang="en-GB" sz="2000" b="1" dirty="0" err="1" smtClean="0"/>
              <a:t>Coult</a:t>
            </a:r>
            <a:r>
              <a:rPr lang="en-GB" sz="2000" b="1" dirty="0" smtClean="0"/>
              <a:t> performing the standing long jump </a:t>
            </a:r>
            <a:r>
              <a:rPr lang="en-GB" sz="2000" b="1" dirty="0"/>
              <a:t>to help you get the technique correct</a:t>
            </a:r>
            <a:r>
              <a:rPr lang="en-GB" sz="2000" b="1" dirty="0" smtClean="0"/>
              <a:t>:</a:t>
            </a:r>
          </a:p>
          <a:p>
            <a:endParaRPr lang="en-GB" sz="2000" b="1" dirty="0" smtClean="0"/>
          </a:p>
          <a:p>
            <a:r>
              <a:rPr lang="en-GB" dirty="0">
                <a:hlinkClick r:id="rId2"/>
              </a:rPr>
              <a:t>https://</a:t>
            </a:r>
            <a:r>
              <a:rPr lang="en-GB" dirty="0" smtClean="0">
                <a:hlinkClick r:id="rId2"/>
              </a:rPr>
              <a:t>youtu.be/IfC6kg7L-Zo</a:t>
            </a:r>
            <a:endParaRPr lang="en-GB" dirty="0" smtClean="0"/>
          </a:p>
          <a:p>
            <a:endParaRPr lang="en-GB" dirty="0"/>
          </a:p>
          <a:p>
            <a:r>
              <a:rPr lang="en-GB" dirty="0" smtClean="0"/>
              <a:t>Good luck!</a:t>
            </a:r>
          </a:p>
          <a:p>
            <a:endParaRPr lang="en-GB" dirty="0"/>
          </a:p>
        </p:txBody>
      </p:sp>
      <p:pic>
        <p:nvPicPr>
          <p:cNvPr id="14" name="Picture 13" descr="A picture containing can, sign, food&#10;&#10;Description automatically generated">
            <a:extLst>
              <a:ext uri="{FF2B5EF4-FFF2-40B4-BE49-F238E27FC236}">
                <a16:creationId xmlns:a16="http://schemas.microsoft.com/office/drawing/2014/main" id="{587DFEF7-EE0C-CC4F-90BD-C584A5FC14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095" y="413711"/>
            <a:ext cx="926481" cy="1175474"/>
          </a:xfrm>
          <a:prstGeom prst="rect">
            <a:avLst/>
          </a:prstGeom>
        </p:spPr>
      </p:pic>
      <p:pic>
        <p:nvPicPr>
          <p:cNvPr id="15" name="Picture 14" descr="A picture containing can, sign, food&#10;&#10;Description automatically generated">
            <a:extLst>
              <a:ext uri="{FF2B5EF4-FFF2-40B4-BE49-F238E27FC236}">
                <a16:creationId xmlns:a16="http://schemas.microsoft.com/office/drawing/2014/main" id="{5D7BCD80-850F-B845-9E45-2ACFAFF92D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616" y="413711"/>
            <a:ext cx="926481" cy="1175474"/>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79172" y="3608839"/>
            <a:ext cx="4117574" cy="2835605"/>
          </a:xfrm>
          <a:prstGeom prst="rect">
            <a:avLst/>
          </a:prstGeom>
        </p:spPr>
      </p:pic>
    </p:spTree>
    <p:extLst>
      <p:ext uri="{BB962C8B-B14F-4D97-AF65-F5344CB8AC3E}">
        <p14:creationId xmlns:p14="http://schemas.microsoft.com/office/powerpoint/2010/main" val="1826420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6" name="Picture 8" descr="Multi Coloured Balloons (Pack of 200) - GE919 - Buy Online at Nisbe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34994" y="2338794"/>
            <a:ext cx="956177" cy="95617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35131" y="283028"/>
            <a:ext cx="11848012" cy="1356360"/>
          </a:xfrm>
          <a:solidFill>
            <a:srgbClr val="7030A0"/>
          </a:solidFill>
          <a:ln>
            <a:solidFill>
              <a:schemeClr val="accent1"/>
            </a:solidFill>
          </a:ln>
        </p:spPr>
        <p:txBody>
          <a:bodyPr/>
          <a:lstStyle/>
          <a:p>
            <a:pPr algn="ctr"/>
            <a:r>
              <a:rPr lang="en-GB" dirty="0">
                <a:solidFill>
                  <a:srgbClr val="FF0000"/>
                </a:solidFill>
                <a:latin typeface="Britannic Bold" panose="020B0903060703020204" pitchFamily="34" charset="0"/>
              </a:rPr>
              <a:t>Challenge 3 – 1 Minute Keepie-Uppies</a:t>
            </a:r>
          </a:p>
        </p:txBody>
      </p:sp>
      <p:sp>
        <p:nvSpPr>
          <p:cNvPr id="7" name="Text Box 30"/>
          <p:cNvSpPr txBox="1">
            <a:spLocks noChangeArrowheads="1"/>
          </p:cNvSpPr>
          <p:nvPr/>
        </p:nvSpPr>
        <p:spPr bwMode="auto">
          <a:xfrm>
            <a:off x="235131" y="1676220"/>
            <a:ext cx="11848012" cy="5054022"/>
          </a:xfrm>
          <a:prstGeom prst="rect">
            <a:avLst/>
          </a:prstGeom>
          <a:solidFill>
            <a:srgbClr val="7030A0"/>
          </a:solidFill>
          <a:ln>
            <a:noFill/>
          </a:ln>
          <a:effectLst/>
        </p:spPr>
        <p:txBody>
          <a:bodyPr rot="0" vert="horz" wrap="square" lIns="36576" tIns="36576" rIns="36576" bIns="36576" anchor="t" anchorCtr="0" upright="1">
            <a:noAutofit/>
          </a:bodyPr>
          <a:lstStyle/>
          <a:p>
            <a:pPr>
              <a:lnSpc>
                <a:spcPct val="107000"/>
              </a:lnSpc>
              <a:spcAft>
                <a:spcPts val="800"/>
              </a:spcAft>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1.  For this challenge you are going to need a ball – you could use a football, balloon, ball made out of socks or a    </a:t>
            </a: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toilet roll, although if you have a football/netball that would be </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the most ideal.</a:t>
            </a:r>
            <a:endPar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chemeClr val="bg1"/>
                </a:solidFill>
                <a:latin typeface="Calibri" panose="020F0502020204030204" pitchFamily="34" charset="0"/>
                <a:cs typeface="Times New Roman" panose="02020603050405020304" pitchFamily="18" charset="0"/>
              </a:rPr>
              <a:t>2.  Using a stopwatch/phone, time how many </a:t>
            </a:r>
            <a:r>
              <a:rPr lang="en-GB" sz="2000" b="1" dirty="0">
                <a:solidFill>
                  <a:srgbClr val="FFFF00"/>
                </a:solidFill>
                <a:latin typeface="Calibri" panose="020F0502020204030204" pitchFamily="34" charset="0"/>
                <a:cs typeface="Times New Roman" panose="02020603050405020304" pitchFamily="18" charset="0"/>
              </a:rPr>
              <a:t>‘Keepie-Uppies’ </a:t>
            </a:r>
            <a:r>
              <a:rPr lang="en-GB" sz="2000" b="1" dirty="0">
                <a:solidFill>
                  <a:schemeClr val="bg1"/>
                </a:solidFill>
                <a:latin typeface="Calibri" panose="020F0502020204030204" pitchFamily="34" charset="0"/>
                <a:cs typeface="Times New Roman" panose="02020603050405020304" pitchFamily="18" charset="0"/>
              </a:rPr>
              <a:t>you can do in 1 minute. </a:t>
            </a:r>
          </a:p>
          <a:p>
            <a:pPr>
              <a:lnSpc>
                <a:spcPct val="107000"/>
              </a:lnSpc>
              <a:spcAft>
                <a:spcPts val="800"/>
              </a:spcAft>
            </a:pPr>
            <a:r>
              <a:rPr lang="en-GB" sz="2000" b="1" dirty="0">
                <a:solidFill>
                  <a:schemeClr val="bg1"/>
                </a:solidFill>
                <a:latin typeface="Calibri" panose="020F0502020204030204" pitchFamily="34" charset="0"/>
                <a:cs typeface="Times New Roman" panose="02020603050405020304" pitchFamily="18" charset="0"/>
              </a:rPr>
              <a:t>      This challenge can be done using your feet or your </a:t>
            </a:r>
            <a:r>
              <a:rPr lang="en-GB" sz="2000" b="1" dirty="0" smtClean="0">
                <a:solidFill>
                  <a:schemeClr val="bg1"/>
                </a:solidFill>
                <a:latin typeface="Calibri" panose="020F0502020204030204" pitchFamily="34" charset="0"/>
                <a:cs typeface="Times New Roman" panose="02020603050405020304" pitchFamily="18" charset="0"/>
              </a:rPr>
              <a:t>thigh, or both!</a:t>
            </a:r>
            <a:endParaRPr lang="en-GB" sz="2000" b="1" dirty="0">
              <a:solidFill>
                <a:schemeClr val="bg1"/>
              </a:solidFill>
              <a:latin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chemeClr val="bg1"/>
                </a:solidFill>
                <a:latin typeface="Calibri" panose="020F0502020204030204" pitchFamily="34" charset="0"/>
                <a:cs typeface="Times New Roman" panose="02020603050405020304" pitchFamily="18" charset="0"/>
              </a:rPr>
              <a:t>3.   If you drop the ball, pick it up and carry on from where you left off until the time runs out.</a:t>
            </a:r>
            <a:endParaRPr lang="en-GB" sz="2000" b="1"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7" y="3879668"/>
            <a:ext cx="3879669" cy="2586445"/>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p>
          <a:p>
            <a:pPr>
              <a:lnSpc>
                <a:spcPct val="107000"/>
              </a:lnSpc>
              <a:spcAft>
                <a:spcPts val="800"/>
              </a:spcAft>
            </a:pP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Kick the ball using your foot OR your thigh.</a:t>
            </a:r>
          </a:p>
          <a:p>
            <a:pPr>
              <a:lnSpc>
                <a:spcPct val="107000"/>
              </a:lnSpc>
              <a:spcAft>
                <a:spcPts val="800"/>
              </a:spcAft>
            </a:pPr>
            <a:r>
              <a:rPr lang="en-GB"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a:t>
            </a:r>
            <a:r>
              <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Try to hit the ball up rather than forwards or backwards.</a:t>
            </a:r>
          </a:p>
          <a:p>
            <a:pPr>
              <a:lnSpc>
                <a:spcPct val="107000"/>
              </a:lnSpc>
              <a:spcAft>
                <a:spcPts val="800"/>
              </a:spcAft>
            </a:pP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3.</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Keep your eye on the ball.</a:t>
            </a: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4009939" y="4614189"/>
            <a:ext cx="792578" cy="5675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2052" name="Picture 4" descr="Classic Plain Black &amp; White Football 32 Panel - Siz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41283" y="2254590"/>
            <a:ext cx="1124586" cy="112458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Jantex Standard Toilet Paper 2-Ply (Pack of 36) - GD751 - Buy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75365" y="2254589"/>
            <a:ext cx="1065548" cy="112458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A picture containing can, sign, food&#10;&#10;Description automatically generated">
            <a:extLst>
              <a:ext uri="{FF2B5EF4-FFF2-40B4-BE49-F238E27FC236}">
                <a16:creationId xmlns:a16="http://schemas.microsoft.com/office/drawing/2014/main" id="{F1CE6C90-16F2-FB40-B97D-408384219D5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4976" y="413711"/>
            <a:ext cx="926481" cy="1175474"/>
          </a:xfrm>
          <a:prstGeom prst="rect">
            <a:avLst/>
          </a:prstGeom>
        </p:spPr>
      </p:pic>
      <p:pic>
        <p:nvPicPr>
          <p:cNvPr id="17" name="Picture 16" descr="A picture containing can, sign, food&#10;&#10;Description automatically generated">
            <a:extLst>
              <a:ext uri="{FF2B5EF4-FFF2-40B4-BE49-F238E27FC236}">
                <a16:creationId xmlns:a16="http://schemas.microsoft.com/office/drawing/2014/main" id="{FD9F1E6F-792A-0D44-A944-1F7879CEAC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960662" y="413711"/>
            <a:ext cx="926481" cy="1175474"/>
          </a:xfrm>
          <a:prstGeom prst="rect">
            <a:avLst/>
          </a:prstGeom>
        </p:spPr>
      </p:pic>
      <p:pic>
        <p:nvPicPr>
          <p:cNvPr id="9" name="Picture 8">
            <a:extLst>
              <a:ext uri="{FF2B5EF4-FFF2-40B4-BE49-F238E27FC236}">
                <a16:creationId xmlns:a16="http://schemas.microsoft.com/office/drawing/2014/main" id="{A5909EED-3F4D-464C-BAC9-26C2EFE8A26A}"/>
              </a:ext>
            </a:extLst>
          </p:cNvPr>
          <p:cNvPicPr>
            <a:picLocks noChangeAspect="1"/>
          </p:cNvPicPr>
          <p:nvPr/>
        </p:nvPicPr>
        <p:blipFill>
          <a:blip r:embed="rId6"/>
          <a:stretch>
            <a:fillRect/>
          </a:stretch>
        </p:blipFill>
        <p:spPr>
          <a:xfrm>
            <a:off x="4802517" y="3815042"/>
            <a:ext cx="2130478" cy="2733476"/>
          </a:xfrm>
          <a:prstGeom prst="rect">
            <a:avLst/>
          </a:prstGeom>
        </p:spPr>
      </p:pic>
      <p:pic>
        <p:nvPicPr>
          <p:cNvPr id="4" name="Pictur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22639" y="3805794"/>
            <a:ext cx="2247264" cy="2751971"/>
          </a:xfrm>
          <a:prstGeom prst="rect">
            <a:avLst/>
          </a:prstGeom>
        </p:spPr>
      </p:pic>
      <p:sp>
        <p:nvSpPr>
          <p:cNvPr id="5" name="TextBox 4"/>
          <p:cNvSpPr txBox="1"/>
          <p:nvPr/>
        </p:nvSpPr>
        <p:spPr>
          <a:xfrm>
            <a:off x="9744891" y="3795383"/>
            <a:ext cx="2142252" cy="2585323"/>
          </a:xfrm>
          <a:prstGeom prst="rect">
            <a:avLst/>
          </a:prstGeom>
          <a:solidFill>
            <a:schemeClr val="accent1">
              <a:lumMod val="40000"/>
              <a:lumOff val="60000"/>
            </a:schemeClr>
          </a:solidFill>
        </p:spPr>
        <p:txBody>
          <a:bodyPr wrap="square" rtlCol="0">
            <a:spAutoFit/>
          </a:bodyPr>
          <a:lstStyle/>
          <a:p>
            <a:r>
              <a:rPr lang="en-GB" b="1" dirty="0" smtClean="0"/>
              <a:t>Here is a YouTube link of Mr </a:t>
            </a:r>
            <a:r>
              <a:rPr lang="en-GB" b="1" dirty="0" err="1" smtClean="0"/>
              <a:t>Bown</a:t>
            </a:r>
            <a:r>
              <a:rPr lang="en-GB" b="1" dirty="0" smtClean="0"/>
              <a:t> basically showing off!!</a:t>
            </a:r>
          </a:p>
          <a:p>
            <a:endParaRPr lang="en-GB" b="1" dirty="0" smtClean="0"/>
          </a:p>
          <a:p>
            <a:r>
              <a:rPr lang="en-GB" b="1" dirty="0" smtClean="0">
                <a:sym typeface="Wingdings" panose="05000000000000000000" pitchFamily="2" charset="2"/>
                <a:hlinkClick r:id="rId8"/>
              </a:rPr>
              <a:t>https</a:t>
            </a:r>
            <a:r>
              <a:rPr lang="en-GB" b="1" dirty="0">
                <a:sym typeface="Wingdings" panose="05000000000000000000" pitchFamily="2" charset="2"/>
                <a:hlinkClick r:id="rId8"/>
              </a:rPr>
              <a:t>://</a:t>
            </a:r>
            <a:r>
              <a:rPr lang="en-GB" b="1" dirty="0" smtClean="0">
                <a:sym typeface="Wingdings" panose="05000000000000000000" pitchFamily="2" charset="2"/>
                <a:hlinkClick r:id="rId8"/>
              </a:rPr>
              <a:t>youtu.be/gYXyaNXW7XQ</a:t>
            </a:r>
            <a:endParaRPr lang="en-GB" b="1" dirty="0" smtClean="0">
              <a:sym typeface="Wingdings" panose="05000000000000000000" pitchFamily="2" charset="2"/>
            </a:endParaRPr>
          </a:p>
          <a:p>
            <a:endParaRPr lang="en-GB" b="1" dirty="0" smtClean="0">
              <a:sym typeface="Wingdings" panose="05000000000000000000" pitchFamily="2" charset="2"/>
            </a:endParaRPr>
          </a:p>
          <a:p>
            <a:endParaRPr lang="en-GB" b="1" dirty="0">
              <a:solidFill>
                <a:srgbClr val="FFFF00"/>
              </a:solidFill>
            </a:endParaRPr>
          </a:p>
        </p:txBody>
      </p:sp>
    </p:spTree>
    <p:extLst>
      <p:ext uri="{BB962C8B-B14F-4D97-AF65-F5344CB8AC3E}">
        <p14:creationId xmlns:p14="http://schemas.microsoft.com/office/powerpoint/2010/main" val="32249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7030A0"/>
          </a:solidFill>
          <a:ln>
            <a:solidFill>
              <a:schemeClr val="accent1"/>
            </a:solidFill>
          </a:ln>
        </p:spPr>
        <p:txBody>
          <a:bodyPr/>
          <a:lstStyle/>
          <a:p>
            <a:pPr algn="ctr"/>
            <a:r>
              <a:rPr lang="en-GB" dirty="0">
                <a:solidFill>
                  <a:srgbClr val="FF0000"/>
                </a:solidFill>
                <a:latin typeface="Britannic Bold" panose="020B0903060703020204" pitchFamily="34" charset="0"/>
              </a:rPr>
              <a:t>Challenge 4 – Stork Stand Balance</a:t>
            </a:r>
          </a:p>
        </p:txBody>
      </p:sp>
      <p:sp>
        <p:nvSpPr>
          <p:cNvPr id="7" name="Text Box 30"/>
          <p:cNvSpPr txBox="1">
            <a:spLocks noChangeArrowheads="1"/>
          </p:cNvSpPr>
          <p:nvPr/>
        </p:nvSpPr>
        <p:spPr bwMode="auto">
          <a:xfrm>
            <a:off x="235132" y="1587221"/>
            <a:ext cx="11848011" cy="5205423"/>
          </a:xfrm>
          <a:prstGeom prst="rect">
            <a:avLst/>
          </a:prstGeom>
          <a:solidFill>
            <a:srgbClr val="7030A0"/>
          </a:solidFill>
          <a:ln>
            <a:noFill/>
          </a:ln>
          <a:effectLst/>
        </p:spPr>
        <p:txBody>
          <a:bodyPr rot="0" vert="horz" wrap="square" lIns="36576" tIns="36576" rIns="36576" bIns="36576" anchor="t" anchorCtr="0" upright="1">
            <a:noAutofit/>
          </a:bodyPr>
          <a:lstStyle/>
          <a:p>
            <a:pPr>
              <a:lnSpc>
                <a:spcPct val="107000"/>
              </a:lnSpc>
              <a:spcAft>
                <a:spcPts val="800"/>
              </a:spcAft>
            </a:pPr>
            <a: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r>
            <a:b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   Create </a:t>
            </a: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the </a:t>
            </a:r>
            <a:r>
              <a:rPr lang="en-GB" sz="2000" b="1" dirty="0">
                <a:solidFill>
                  <a:srgbClr val="FFFF00"/>
                </a:solidFill>
                <a:latin typeface="Calibri" panose="020F0502020204030204" pitchFamily="34" charset="0"/>
                <a:ea typeface="Calibri" panose="020F0502020204030204" pitchFamily="34" charset="0"/>
                <a:cs typeface="Calibri" panose="020F0502020204030204" pitchFamily="34" charset="0"/>
              </a:rPr>
              <a:t>‘Stork Stand’ </a:t>
            </a: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balance position shown below.</a:t>
            </a: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2.   Once balanced, raise your standing heel.</a:t>
            </a:r>
          </a:p>
          <a:p>
            <a:pPr>
              <a:lnSpc>
                <a:spcPct val="107000"/>
              </a:lnSpc>
              <a:spcAft>
                <a:spcPts val="800"/>
              </a:spcAft>
            </a:pPr>
            <a:r>
              <a:rPr lang="en-GB" sz="2000" b="1" dirty="0">
                <a:solidFill>
                  <a:schemeClr val="bg1"/>
                </a:solidFill>
                <a:latin typeface="Calibri" panose="020F0502020204030204" pitchFamily="34" charset="0"/>
                <a:cs typeface="Calibri" panose="020F0502020204030204" pitchFamily="34" charset="0"/>
              </a:rPr>
              <a:t>2.   Time how long you can maintain this position until you become imbalanced and fall over.</a:t>
            </a:r>
          </a:p>
          <a:p>
            <a:pPr>
              <a:lnSpc>
                <a:spcPct val="107000"/>
              </a:lnSpc>
              <a:spcAft>
                <a:spcPts val="800"/>
              </a:spcAft>
            </a:pPr>
            <a:r>
              <a:rPr lang="en-GB" sz="2000" b="1" dirty="0">
                <a:solidFill>
                  <a:schemeClr val="bg1"/>
                </a:solidFill>
                <a:latin typeface="Calibri" panose="020F0502020204030204" pitchFamily="34" charset="0"/>
                <a:cs typeface="Calibri" panose="020F0502020204030204" pitchFamily="34" charset="0"/>
              </a:rPr>
              <a:t>3.   Whatever time you get to, will be your score.</a:t>
            </a:r>
          </a:p>
        </p:txBody>
      </p:sp>
      <p:sp>
        <p:nvSpPr>
          <p:cNvPr id="8" name="Text Box 30"/>
          <p:cNvSpPr txBox="1">
            <a:spLocks noChangeArrowheads="1"/>
          </p:cNvSpPr>
          <p:nvPr/>
        </p:nvSpPr>
        <p:spPr bwMode="auto">
          <a:xfrm>
            <a:off x="499871" y="3540034"/>
            <a:ext cx="4641065" cy="3034938"/>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nSpc>
                <a:spcPct val="107000"/>
              </a:lnSpc>
              <a:spcAft>
                <a:spcPts val="800"/>
              </a:spcAft>
            </a:pPr>
            <a:r>
              <a:rPr lang="en-GB" sz="2000" b="1" dirty="0">
                <a:solidFill>
                  <a:srgbClr val="002060"/>
                </a:solidFill>
                <a:latin typeface="Calibri" panose="020F0502020204030204" pitchFamily="34" charset="0"/>
                <a:ea typeface="Calibri" panose="020F0502020204030204" pitchFamily="34" charset="0"/>
                <a:cs typeface="Calibri" panose="020F0502020204030204" pitchFamily="34" charset="0"/>
              </a:rPr>
              <a:t>                             </a:t>
            </a: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r>
              <a:rPr lang="en-GB" sz="20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r>
            <a:br>
              <a:rPr lang="en-GB" sz="20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Stand with hands on hips.</a:t>
            </a:r>
          </a:p>
          <a:p>
            <a:pPr>
              <a:lnSpc>
                <a:spcPct val="107000"/>
              </a:lnSpc>
              <a:spcAft>
                <a:spcPts val="800"/>
              </a:spcAft>
            </a:pP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2.</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Place the sole of one foot against the inside leg of the other, be sure not to put pressure on the knee joint, your </a:t>
            </a:r>
            <a:r>
              <a:rPr lang="en-GB" sz="2000"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heel </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must be above your knee.</a:t>
            </a:r>
          </a:p>
          <a:p>
            <a:pPr>
              <a:lnSpc>
                <a:spcPct val="107000"/>
              </a:lnSpc>
              <a:spcAft>
                <a:spcPts val="800"/>
              </a:spcAft>
            </a:pP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3.</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Look straight ahead and focus on one point.</a:t>
            </a: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4946032" y="4607357"/>
            <a:ext cx="1345475" cy="5675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descr="A picture containing can, sign, food&#10;&#10;Description automatically generated">
            <a:extLst>
              <a:ext uri="{FF2B5EF4-FFF2-40B4-BE49-F238E27FC236}">
                <a16:creationId xmlns:a16="http://schemas.microsoft.com/office/drawing/2014/main" id="{E6C95A6A-E999-1549-93DF-E494ED98B1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873" y="388677"/>
            <a:ext cx="926481" cy="1175474"/>
          </a:xfrm>
          <a:prstGeom prst="rect">
            <a:avLst/>
          </a:prstGeom>
        </p:spPr>
      </p:pic>
      <p:pic>
        <p:nvPicPr>
          <p:cNvPr id="13" name="Picture 12" descr="A picture containing can, sign, food&#10;&#10;Description automatically generated">
            <a:extLst>
              <a:ext uri="{FF2B5EF4-FFF2-40B4-BE49-F238E27FC236}">
                <a16:creationId xmlns:a16="http://schemas.microsoft.com/office/drawing/2014/main" id="{68067923-6D14-2F4F-A201-3FC5C88A4D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93422" y="388677"/>
            <a:ext cx="926481" cy="1175474"/>
          </a:xfrm>
          <a:prstGeom prst="rect">
            <a:avLst/>
          </a:prstGeom>
        </p:spPr>
      </p:pic>
      <p:pic>
        <p:nvPicPr>
          <p:cNvPr id="15" name="Picture 14" descr="A picture containing outdoor, wave, surfing, water&#10;&#10;Description automatically generated">
            <a:extLst>
              <a:ext uri="{FF2B5EF4-FFF2-40B4-BE49-F238E27FC236}">
                <a16:creationId xmlns:a16="http://schemas.microsoft.com/office/drawing/2014/main" id="{9F7DACD7-C315-2D42-9800-44B14B369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76011" y="1339521"/>
            <a:ext cx="1894115" cy="1323623"/>
          </a:xfrm>
          <a:prstGeom prst="rect">
            <a:avLst/>
          </a:prstGeom>
        </p:spPr>
      </p:pic>
      <p:pic>
        <p:nvPicPr>
          <p:cNvPr id="4" name="Picture 3"/>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406646" y="3540034"/>
            <a:ext cx="1738730" cy="3092621"/>
          </a:xfrm>
          <a:prstGeom prst="rect">
            <a:avLst/>
          </a:prstGeom>
        </p:spPr>
      </p:pic>
      <p:sp>
        <p:nvSpPr>
          <p:cNvPr id="5" name="TextBox 4"/>
          <p:cNvSpPr txBox="1"/>
          <p:nvPr/>
        </p:nvSpPr>
        <p:spPr>
          <a:xfrm>
            <a:off x="8647611" y="3540034"/>
            <a:ext cx="2808515" cy="2862322"/>
          </a:xfrm>
          <a:prstGeom prst="rect">
            <a:avLst/>
          </a:prstGeom>
          <a:solidFill>
            <a:schemeClr val="accent1">
              <a:lumMod val="40000"/>
              <a:lumOff val="60000"/>
            </a:schemeClr>
          </a:solidFill>
        </p:spPr>
        <p:txBody>
          <a:bodyPr wrap="square" rtlCol="0">
            <a:spAutoFit/>
          </a:bodyPr>
          <a:lstStyle/>
          <a:p>
            <a:r>
              <a:rPr lang="en-GB" b="1" dirty="0" smtClean="0"/>
              <a:t>Here is a You Tube link to Mrs Byrne doing the Stork Stand Balance, remember to LIFT your heel as you start your timer!</a:t>
            </a:r>
          </a:p>
          <a:p>
            <a:endParaRPr lang="en-GB" b="1" dirty="0" smtClean="0"/>
          </a:p>
          <a:p>
            <a:r>
              <a:rPr lang="en-GB" b="1" dirty="0">
                <a:solidFill>
                  <a:srgbClr val="FFFF00"/>
                </a:solidFill>
                <a:hlinkClick r:id="rId5"/>
              </a:rPr>
              <a:t>https://</a:t>
            </a:r>
            <a:r>
              <a:rPr lang="en-GB" b="1" dirty="0" smtClean="0">
                <a:solidFill>
                  <a:srgbClr val="FFFF00"/>
                </a:solidFill>
                <a:hlinkClick r:id="rId5"/>
              </a:rPr>
              <a:t>youtu.be/Eb-wGhOXTyU</a:t>
            </a:r>
            <a:endParaRPr lang="en-GB" b="1" dirty="0" smtClean="0">
              <a:solidFill>
                <a:srgbClr val="FFFF00"/>
              </a:solidFill>
            </a:endParaRPr>
          </a:p>
          <a:p>
            <a:endParaRPr lang="en-GB" b="1" dirty="0" smtClean="0">
              <a:solidFill>
                <a:srgbClr val="FFFF00"/>
              </a:solidFill>
            </a:endParaRPr>
          </a:p>
          <a:p>
            <a:endParaRPr lang="en-GB" dirty="0"/>
          </a:p>
        </p:txBody>
      </p:sp>
    </p:spTree>
    <p:extLst>
      <p:ext uri="{BB962C8B-B14F-4D97-AF65-F5344CB8AC3E}">
        <p14:creationId xmlns:p14="http://schemas.microsoft.com/office/powerpoint/2010/main" val="127201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7030A0"/>
          </a:solidFill>
          <a:ln>
            <a:solidFill>
              <a:schemeClr val="accent1"/>
            </a:solidFill>
          </a:ln>
        </p:spPr>
        <p:txBody>
          <a:bodyPr>
            <a:normAutofit/>
          </a:bodyPr>
          <a:lstStyle/>
          <a:p>
            <a:pPr algn="ctr"/>
            <a:r>
              <a:rPr lang="en-GB" dirty="0">
                <a:solidFill>
                  <a:srgbClr val="FF0000"/>
                </a:solidFill>
                <a:latin typeface="Britannic Bold" panose="020B0903060703020204" pitchFamily="34" charset="0"/>
              </a:rPr>
              <a:t>Challenge 5 – Speed Bounce </a:t>
            </a:r>
            <a:br>
              <a:rPr lang="en-GB" dirty="0">
                <a:solidFill>
                  <a:srgbClr val="FF0000"/>
                </a:solidFill>
                <a:latin typeface="Britannic Bold" panose="020B0903060703020204" pitchFamily="34" charset="0"/>
              </a:rPr>
            </a:br>
            <a:r>
              <a:rPr lang="en-GB" sz="2800" dirty="0">
                <a:solidFill>
                  <a:srgbClr val="FF0000"/>
                </a:solidFill>
                <a:latin typeface="Britannic Bold" panose="020B0903060703020204" pitchFamily="34" charset="0"/>
              </a:rPr>
              <a:t>How many bounces in 19.19 – Bolts 200m record?</a:t>
            </a:r>
          </a:p>
        </p:txBody>
      </p:sp>
      <p:sp>
        <p:nvSpPr>
          <p:cNvPr id="7" name="Text Box 30"/>
          <p:cNvSpPr txBox="1">
            <a:spLocks noChangeArrowheads="1"/>
          </p:cNvSpPr>
          <p:nvPr/>
        </p:nvSpPr>
        <p:spPr bwMode="auto">
          <a:xfrm>
            <a:off x="352697" y="1639386"/>
            <a:ext cx="11299372" cy="19267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r>
            <a:b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  </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Create a </a:t>
            </a:r>
            <a:r>
              <a:rPr lang="en-GB" sz="20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‘Speed </a:t>
            </a:r>
            <a:r>
              <a:rPr lang="en-GB" sz="2000"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B</a:t>
            </a:r>
            <a:r>
              <a:rPr lang="en-GB" sz="20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ounce’ </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this needs to be something you can jump over. </a:t>
            </a:r>
            <a:endPar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  You could use a rolled up towel, a pillow or line of toilet rolls.</a:t>
            </a:r>
          </a:p>
          <a:p>
            <a:pPr>
              <a:lnSpc>
                <a:spcPct val="107000"/>
              </a:lnSpc>
              <a:spcAft>
                <a:spcPts val="800"/>
              </a:spcAft>
            </a:pPr>
            <a:r>
              <a:rPr lang="en-GB" sz="2000" b="1"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3. Time </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how many times you can jump over your object  in </a:t>
            </a:r>
            <a:r>
              <a:rPr lang="en-GB" sz="2000" b="1" dirty="0" smtClean="0">
                <a:solidFill>
                  <a:srgbClr val="FFFF00"/>
                </a:solidFill>
                <a:latin typeface="Calibri" panose="020F0502020204030204" pitchFamily="34" charset="0"/>
                <a:ea typeface="Calibri" panose="020F0502020204030204" pitchFamily="34" charset="0"/>
                <a:cs typeface="Times New Roman" panose="02020603050405020304" pitchFamily="18" charset="0"/>
              </a:rPr>
              <a:t>19.19 seconds – Usain Bolts 200m record!</a:t>
            </a:r>
          </a:p>
          <a:p>
            <a:pPr>
              <a:lnSpc>
                <a:spcPct val="107000"/>
              </a:lnSpc>
              <a:spcAft>
                <a:spcPts val="800"/>
              </a:spcAft>
            </a:pPr>
            <a:r>
              <a:rPr lang="en-GB" sz="2000" b="1" dirty="0" smtClean="0">
                <a:solidFill>
                  <a:schemeClr val="bg1"/>
                </a:solidFill>
                <a:latin typeface="Calibri" panose="020F0502020204030204" pitchFamily="34" charset="0"/>
                <a:ea typeface="Calibri" panose="020F0502020204030204" pitchFamily="34" charset="0"/>
                <a:cs typeface="Times New Roman" panose="02020603050405020304" pitchFamily="18" charset="0"/>
              </a:rPr>
              <a:t>4. Each </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jump over the object counts as 1.  </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2000" b="1" dirty="0">
              <a:solidFill>
                <a:schemeClr val="bg1"/>
              </a:solidFill>
              <a:latin typeface="Calibri" panose="020F0502020204030204" pitchFamily="34" charset="0"/>
              <a:cs typeface="Calibri" panose="020F0502020204030204" pitchFamily="34"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8" y="3666547"/>
            <a:ext cx="4493622" cy="2892387"/>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p>
          <a:p>
            <a:pPr>
              <a:lnSpc>
                <a:spcPct val="107000"/>
              </a:lnSpc>
              <a:spcAft>
                <a:spcPts val="800"/>
              </a:spcAft>
            </a:pPr>
            <a: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r>
            <a:b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It is a two footed jump – 2 feet to 2 </a:t>
            </a:r>
            <a:r>
              <a:rPr lang="en-GB" b="1" dirty="0" smtClean="0">
                <a:solidFill>
                  <a:srgbClr val="002060"/>
                </a:solidFill>
                <a:latin typeface="Calibri" panose="020F0502020204030204" pitchFamily="34" charset="0"/>
                <a:ea typeface="Calibri" panose="020F0502020204030204" pitchFamily="34" charset="0"/>
                <a:cs typeface="Times New Roman" panose="02020603050405020304" pitchFamily="18" charset="0"/>
              </a:rPr>
              <a:t>feet</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2.</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Bring your feet as high as possible.</a:t>
            </a:r>
          </a:p>
          <a:p>
            <a:pPr>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3.</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Look at your feet for guidance.</a:t>
            </a:r>
          </a:p>
          <a:p>
            <a:pPr>
              <a:lnSpc>
                <a:spcPct val="107000"/>
              </a:lnSpc>
              <a:spcAft>
                <a:spcPts val="800"/>
              </a:spcAft>
            </a:pP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4.</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You must jump over the object and try not to touch it.</a:t>
            </a: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4197927" y="4884162"/>
            <a:ext cx="846528" cy="5675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873" y="363510"/>
            <a:ext cx="926481" cy="1175474"/>
          </a:xfrm>
          <a:prstGeom prst="rect">
            <a:avLst/>
          </a:prstGeom>
        </p:spPr>
      </p:pic>
      <p:pic>
        <p:nvPicPr>
          <p:cNvPr id="16" name="Picture 15"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32162" y="373470"/>
            <a:ext cx="926481" cy="1175474"/>
          </a:xfrm>
          <a:prstGeom prst="rect">
            <a:avLst/>
          </a:prstGeom>
        </p:spPr>
      </p:pic>
      <p:pic>
        <p:nvPicPr>
          <p:cNvPr id="18" name="Picture 1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104811" y="4922504"/>
            <a:ext cx="2879807" cy="1636431"/>
          </a:xfrm>
          <a:prstGeom prst="rect">
            <a:avLst/>
          </a:prstGeom>
        </p:spPr>
      </p:pic>
      <p:pic>
        <p:nvPicPr>
          <p:cNvPr id="19" name="Picture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17875" y="3357163"/>
            <a:ext cx="2880475" cy="1490529"/>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44455" y="3566146"/>
            <a:ext cx="1915856" cy="2984654"/>
          </a:xfrm>
          <a:prstGeom prst="rect">
            <a:avLst/>
          </a:prstGeom>
        </p:spPr>
      </p:pic>
      <p:sp>
        <p:nvSpPr>
          <p:cNvPr id="6" name="TextBox 5"/>
          <p:cNvSpPr txBox="1"/>
          <p:nvPr/>
        </p:nvSpPr>
        <p:spPr>
          <a:xfrm>
            <a:off x="7077877" y="3566146"/>
            <a:ext cx="1922432" cy="2862322"/>
          </a:xfrm>
          <a:prstGeom prst="rect">
            <a:avLst/>
          </a:prstGeom>
          <a:solidFill>
            <a:schemeClr val="accent1">
              <a:lumMod val="40000"/>
              <a:lumOff val="60000"/>
            </a:schemeClr>
          </a:solidFill>
        </p:spPr>
        <p:txBody>
          <a:bodyPr wrap="square" rtlCol="0">
            <a:spAutoFit/>
          </a:bodyPr>
          <a:lstStyle/>
          <a:p>
            <a:r>
              <a:rPr lang="en-GB" b="1" dirty="0" smtClean="0"/>
              <a:t>Here's a link to a YouTube clip of  Mr </a:t>
            </a:r>
            <a:r>
              <a:rPr lang="en-GB" b="1" dirty="0" err="1" smtClean="0"/>
              <a:t>Bown</a:t>
            </a:r>
            <a:r>
              <a:rPr lang="en-GB" b="1" dirty="0" smtClean="0"/>
              <a:t> completing this 19.19 second speed bounce challenge:</a:t>
            </a:r>
          </a:p>
          <a:p>
            <a:endParaRPr lang="en-GB" b="1" dirty="0" smtClean="0"/>
          </a:p>
          <a:p>
            <a:r>
              <a:rPr lang="en-GB" b="1" dirty="0">
                <a:hlinkClick r:id="rId6"/>
              </a:rPr>
              <a:t>https://</a:t>
            </a:r>
            <a:r>
              <a:rPr lang="en-GB" b="1" dirty="0" smtClean="0">
                <a:hlinkClick r:id="rId6"/>
              </a:rPr>
              <a:t>youtu.be/ceNtK9UswCs</a:t>
            </a:r>
            <a:endParaRPr lang="en-GB" b="1" dirty="0" smtClean="0"/>
          </a:p>
        </p:txBody>
      </p:sp>
    </p:spTree>
    <p:extLst>
      <p:ext uri="{BB962C8B-B14F-4D97-AF65-F5344CB8AC3E}">
        <p14:creationId xmlns:p14="http://schemas.microsoft.com/office/powerpoint/2010/main" val="1591190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7030A0"/>
          </a:solidFill>
          <a:ln>
            <a:solidFill>
              <a:schemeClr val="accent1"/>
            </a:solidFill>
          </a:ln>
        </p:spPr>
        <p:txBody>
          <a:bodyPr/>
          <a:lstStyle/>
          <a:p>
            <a:pPr algn="ctr"/>
            <a:r>
              <a:rPr lang="en-GB" dirty="0">
                <a:solidFill>
                  <a:srgbClr val="FF0000"/>
                </a:solidFill>
                <a:latin typeface="Britannic Bold" panose="020B0903060703020204" pitchFamily="34" charset="0"/>
              </a:rPr>
              <a:t>Challenge 6 – 4m Ball Throw</a:t>
            </a:r>
          </a:p>
        </p:txBody>
      </p:sp>
      <p:sp>
        <p:nvSpPr>
          <p:cNvPr id="7" name="Text Box 30"/>
          <p:cNvSpPr txBox="1">
            <a:spLocks noChangeArrowheads="1"/>
          </p:cNvSpPr>
          <p:nvPr/>
        </p:nvSpPr>
        <p:spPr bwMode="auto">
          <a:xfrm>
            <a:off x="352697" y="1639385"/>
            <a:ext cx="11730446" cy="242316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   For this challenge you need a tape measure to measure out 4m. </a:t>
            </a: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2.   Create a start line at one end, measure out </a:t>
            </a:r>
            <a:r>
              <a:rPr lang="en-GB" sz="2000"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4m</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then place a bucket, washing basket or  washing up bowl at the end.</a:t>
            </a: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  Your challenge is to stand at the start line and see </a:t>
            </a:r>
            <a:r>
              <a:rPr lang="en-GB"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how many times </a:t>
            </a:r>
            <a:r>
              <a:rPr lang="en-GB" sz="2400"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out of 10 </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you can throw a ball and land it in your bucket.  Your ball could be a tennis ball, soft ball or a ball made out of socks.  Your score will be recorded out of 10.</a:t>
            </a:r>
            <a:endParaRPr lang="en-GB" sz="20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52698" y="4062548"/>
            <a:ext cx="3536486" cy="2403565"/>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p>
          <a:p>
            <a:pPr>
              <a:lnSpc>
                <a:spcPct val="107000"/>
              </a:lnSpc>
              <a:spcAft>
                <a:spcPts val="800"/>
              </a:spcAft>
            </a:pP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Have your eye on the target.</a:t>
            </a:r>
          </a:p>
          <a:p>
            <a:pPr>
              <a:lnSpc>
                <a:spcPct val="107000"/>
              </a:lnSpc>
              <a:spcAft>
                <a:spcPts val="800"/>
              </a:spcAft>
            </a:pPr>
            <a:r>
              <a:rPr lang="en-GB"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a:t>
            </a:r>
            <a:r>
              <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Could use your non throwing arm to aim at the target.</a:t>
            </a:r>
          </a:p>
          <a:p>
            <a:pPr>
              <a:lnSpc>
                <a:spcPct val="107000"/>
              </a:lnSpc>
              <a:spcAft>
                <a:spcPts val="800"/>
              </a:spcAft>
            </a:pP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3.</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Opposite leg forward to the throwing arm.</a:t>
            </a:r>
            <a:endPar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18" name="Picture 17"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873" y="388677"/>
            <a:ext cx="926481" cy="1175474"/>
          </a:xfrm>
          <a:prstGeom prst="rect">
            <a:avLst/>
          </a:prstGeom>
        </p:spPr>
      </p:pic>
      <p:pic>
        <p:nvPicPr>
          <p:cNvPr id="19" name="Picture 18"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3936" y="373470"/>
            <a:ext cx="926481" cy="1175474"/>
          </a:xfrm>
          <a:prstGeom prst="rect">
            <a:avLst/>
          </a:prstGeom>
        </p:spPr>
      </p:pic>
      <p:sp>
        <p:nvSpPr>
          <p:cNvPr id="11" name="Arrow: Right 10">
            <a:extLst>
              <a:ext uri="{FF2B5EF4-FFF2-40B4-BE49-F238E27FC236}">
                <a16:creationId xmlns:a16="http://schemas.microsoft.com/office/drawing/2014/main" id="{1D2A2068-AF0A-488C-B9C8-760A5F77985C}"/>
              </a:ext>
            </a:extLst>
          </p:cNvPr>
          <p:cNvSpPr/>
          <p:nvPr/>
        </p:nvSpPr>
        <p:spPr>
          <a:xfrm>
            <a:off x="3657600" y="5209631"/>
            <a:ext cx="1008038" cy="57817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3204" y="3719241"/>
            <a:ext cx="2531996" cy="2980779"/>
          </a:xfrm>
          <a:prstGeom prst="rect">
            <a:avLst/>
          </a:prstGeom>
        </p:spPr>
      </p:pic>
      <p:sp>
        <p:nvSpPr>
          <p:cNvPr id="4" name="TextBox 3"/>
          <p:cNvSpPr txBox="1"/>
          <p:nvPr/>
        </p:nvSpPr>
        <p:spPr>
          <a:xfrm>
            <a:off x="7674245" y="3683726"/>
            <a:ext cx="3906172" cy="2862322"/>
          </a:xfrm>
          <a:prstGeom prst="rect">
            <a:avLst/>
          </a:prstGeom>
          <a:solidFill>
            <a:schemeClr val="accent1">
              <a:lumMod val="40000"/>
              <a:lumOff val="60000"/>
            </a:schemeClr>
          </a:solidFill>
        </p:spPr>
        <p:txBody>
          <a:bodyPr wrap="square" rtlCol="0">
            <a:spAutoFit/>
          </a:bodyPr>
          <a:lstStyle/>
          <a:p>
            <a:r>
              <a:rPr lang="en-GB" b="1" dirty="0" smtClean="0"/>
              <a:t>Here’s a link to MR LOWE completing this Sports Day challenge.. Mr Lowe only does 3, you have to see how many you get out of 10 throws </a:t>
            </a:r>
            <a:r>
              <a:rPr lang="en-GB" b="1" dirty="0" smtClean="0">
                <a:sym typeface="Wingdings" panose="05000000000000000000" pitchFamily="2" charset="2"/>
              </a:rPr>
              <a:t></a:t>
            </a:r>
          </a:p>
          <a:p>
            <a:endParaRPr lang="en-GB" b="1" dirty="0">
              <a:solidFill>
                <a:srgbClr val="FFFF00"/>
              </a:solidFill>
              <a:sym typeface="Wingdings" panose="05000000000000000000" pitchFamily="2" charset="2"/>
            </a:endParaRPr>
          </a:p>
          <a:p>
            <a:r>
              <a:rPr lang="en-GB" b="1" dirty="0">
                <a:solidFill>
                  <a:srgbClr val="FFFF00"/>
                </a:solidFill>
                <a:sym typeface="Wingdings" panose="05000000000000000000" pitchFamily="2" charset="2"/>
                <a:hlinkClick r:id="rId4"/>
              </a:rPr>
              <a:t>https://</a:t>
            </a:r>
            <a:r>
              <a:rPr lang="en-GB" b="1" dirty="0" smtClean="0">
                <a:solidFill>
                  <a:srgbClr val="FFFF00"/>
                </a:solidFill>
                <a:sym typeface="Wingdings" panose="05000000000000000000" pitchFamily="2" charset="2"/>
                <a:hlinkClick r:id="rId4"/>
              </a:rPr>
              <a:t>youtu.be/GkVbRvnDZsY</a:t>
            </a:r>
            <a:endParaRPr lang="en-GB" b="1" dirty="0" smtClean="0">
              <a:solidFill>
                <a:srgbClr val="FFFF00"/>
              </a:solidFill>
              <a:sym typeface="Wingdings" panose="05000000000000000000" pitchFamily="2" charset="2"/>
            </a:endParaRPr>
          </a:p>
          <a:p>
            <a:endParaRPr lang="en-GB" b="1" dirty="0" smtClean="0">
              <a:solidFill>
                <a:srgbClr val="FFFF00"/>
              </a:solidFill>
              <a:sym typeface="Wingdings" panose="05000000000000000000" pitchFamily="2" charset="2"/>
            </a:endParaRPr>
          </a:p>
          <a:p>
            <a:endParaRPr lang="en-GB" b="1" dirty="0">
              <a:solidFill>
                <a:srgbClr val="FFFF00"/>
              </a:solidFill>
              <a:sym typeface="Wingdings" panose="05000000000000000000" pitchFamily="2" charset="2"/>
            </a:endParaRPr>
          </a:p>
          <a:p>
            <a:r>
              <a:rPr lang="en-GB" b="1" dirty="0" smtClean="0"/>
              <a:t>The key is to really focus on the bucket, if it goes in and bounces out count it!</a:t>
            </a:r>
          </a:p>
        </p:txBody>
      </p:sp>
    </p:spTree>
    <p:extLst>
      <p:ext uri="{BB962C8B-B14F-4D97-AF65-F5344CB8AC3E}">
        <p14:creationId xmlns:p14="http://schemas.microsoft.com/office/powerpoint/2010/main" val="652186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668847" cy="1356360"/>
          </a:xfrm>
          <a:solidFill>
            <a:srgbClr val="7030A0"/>
          </a:solidFill>
          <a:ln>
            <a:solidFill>
              <a:schemeClr val="accent1"/>
            </a:solidFill>
          </a:ln>
        </p:spPr>
        <p:txBody>
          <a:bodyPr/>
          <a:lstStyle/>
          <a:p>
            <a:pPr algn="ctr"/>
            <a:r>
              <a:rPr lang="en-GB" dirty="0">
                <a:solidFill>
                  <a:srgbClr val="FF0000"/>
                </a:solidFill>
                <a:latin typeface="Britannic Bold" panose="020B0903060703020204" pitchFamily="34" charset="0"/>
              </a:rPr>
              <a:t>Challenge 7 – Vertical Jump</a:t>
            </a:r>
          </a:p>
        </p:txBody>
      </p:sp>
      <p:sp>
        <p:nvSpPr>
          <p:cNvPr id="7" name="Text Box 30"/>
          <p:cNvSpPr txBox="1">
            <a:spLocks noChangeArrowheads="1"/>
          </p:cNvSpPr>
          <p:nvPr/>
        </p:nvSpPr>
        <p:spPr bwMode="auto">
          <a:xfrm>
            <a:off x="235131" y="1538983"/>
            <a:ext cx="11425445" cy="244189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  Stand next to a wall outside your house, brick walls are good as they will already have horizontal lines.</a:t>
            </a:r>
          </a:p>
          <a:p>
            <a:pPr>
              <a:lnSpc>
                <a:spcPct val="107000"/>
              </a:lnSpc>
              <a:spcAft>
                <a:spcPts val="800"/>
              </a:spcAft>
            </a:pP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2.  Get a piece of chalk or something to mark the wall </a:t>
            </a:r>
            <a:r>
              <a:rPr lang="en-GB" sz="2000" b="1" i="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(with parents permission of course</a:t>
            </a:r>
            <a:r>
              <a:rPr lang="en-GB" sz="2000" b="1"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r>
              <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reach up and mark you max reach height with both feet on the floor.</a:t>
            </a: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  JUMP UP and attempt to mark the wall at the highest point of your jump. </a:t>
            </a:r>
            <a:r>
              <a:rPr lang="en-GB" sz="2000" b="1" i="1" dirty="0">
                <a:solidFill>
                  <a:srgbClr val="FFFF00"/>
                </a:solidFill>
                <a:latin typeface="Calibri" panose="020F0502020204030204" pitchFamily="34" charset="0"/>
                <a:ea typeface="Calibri" panose="020F0502020204030204" pitchFamily="34" charset="0"/>
                <a:cs typeface="Times New Roman" panose="02020603050405020304" pitchFamily="18" charset="0"/>
              </a:rPr>
              <a:t>(Chalk in hand closest to wall</a:t>
            </a:r>
            <a:r>
              <a:rPr lang="en-GB" sz="2000"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endParaRPr lang="en-GB" sz="2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4</a:t>
            </a:r>
            <a:r>
              <a:rPr lang="en-GB" sz="2000" b="1"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n-GB" sz="2000" b="1" dirty="0">
                <a:solidFill>
                  <a:schemeClr val="bg1"/>
                </a:solidFill>
                <a:latin typeface="Calibri" panose="020F0502020204030204" pitchFamily="34" charset="0"/>
                <a:cs typeface="Calibri" panose="020F0502020204030204" pitchFamily="34" charset="0"/>
              </a:rPr>
              <a:t>Measure the distance between your reach point and you max jump point.  You have 3 attempts, record your biggest jump.</a:t>
            </a:r>
            <a:endParaRPr lang="en-GB" sz="2000" b="1" dirty="0">
              <a:solidFill>
                <a:schemeClr val="bg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 Box 30"/>
          <p:cNvSpPr txBox="1">
            <a:spLocks noChangeArrowheads="1"/>
          </p:cNvSpPr>
          <p:nvPr/>
        </p:nvSpPr>
        <p:spPr bwMode="auto">
          <a:xfrm>
            <a:off x="384103" y="4139772"/>
            <a:ext cx="3323831" cy="2194112"/>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p>
          <a:p>
            <a:pPr>
              <a:lnSpc>
                <a:spcPct val="107000"/>
              </a:lnSpc>
              <a:spcAft>
                <a:spcPts val="800"/>
              </a:spcAft>
            </a:pPr>
            <a: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t/>
            </a:r>
            <a:br>
              <a:rPr lang="en-GB" sz="1400" b="1" dirty="0">
                <a:solidFill>
                  <a:srgbClr val="FFC000"/>
                </a:solidFill>
                <a:effectLst/>
                <a:latin typeface="Calibri" panose="020F0502020204030204" pitchFamily="34" charset="0"/>
                <a:ea typeface="Calibri" panose="020F0502020204030204" pitchFamily="34" charset="0"/>
                <a:cs typeface="Times New Roman" panose="02020603050405020304" pitchFamily="18" charset="0"/>
              </a:rPr>
            </a:br>
            <a:r>
              <a:rPr lang="en-GB"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  </a:t>
            </a:r>
            <a:r>
              <a:rPr lang="en-GB"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Stand fairly close to the wall.</a:t>
            </a:r>
          </a:p>
          <a:p>
            <a:pPr>
              <a:lnSpc>
                <a:spcPct val="107000"/>
              </a:lnSpc>
              <a:spcAft>
                <a:spcPts val="800"/>
              </a:spcAft>
            </a:pPr>
            <a:r>
              <a:rPr lang="en-GB"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a:t>
            </a:r>
            <a:r>
              <a:rPr lang="en-GB"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Squat deeply and swing your arms down and up with your jump to create max height.</a:t>
            </a:r>
          </a:p>
          <a:p>
            <a:pPr>
              <a:lnSpc>
                <a:spcPct val="107000"/>
              </a:lnSpc>
              <a:spcAft>
                <a:spcPts val="800"/>
              </a:spcAft>
            </a:pP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3" name="Right Arrow 2"/>
          <p:cNvSpPr/>
          <p:nvPr/>
        </p:nvSpPr>
        <p:spPr>
          <a:xfrm>
            <a:off x="3528529" y="5050173"/>
            <a:ext cx="612397" cy="58723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3" name="Picture 12"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9541" y="363509"/>
            <a:ext cx="926481" cy="1175474"/>
          </a:xfrm>
          <a:prstGeom prst="rect">
            <a:avLst/>
          </a:prstGeom>
        </p:spPr>
      </p:pic>
      <p:pic>
        <p:nvPicPr>
          <p:cNvPr id="14" name="Picture 13"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9486" y="363509"/>
            <a:ext cx="926481" cy="1175474"/>
          </a:xfrm>
          <a:prstGeom prst="rect">
            <a:avLst/>
          </a:prstGeom>
        </p:spPr>
      </p:pic>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0927" y="4139772"/>
            <a:ext cx="3144426" cy="2194111"/>
          </a:xfrm>
          <a:prstGeom prst="rect">
            <a:avLst/>
          </a:prstGeom>
        </p:spPr>
      </p:pic>
      <p:pic>
        <p:nvPicPr>
          <p:cNvPr id="4" name="Picture 3"/>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432160" y="3789411"/>
            <a:ext cx="1986159" cy="2894833"/>
          </a:xfrm>
          <a:prstGeom prst="rect">
            <a:avLst/>
          </a:prstGeom>
        </p:spPr>
      </p:pic>
      <p:sp>
        <p:nvSpPr>
          <p:cNvPr id="6" name="TextBox 5"/>
          <p:cNvSpPr txBox="1"/>
          <p:nvPr/>
        </p:nvSpPr>
        <p:spPr>
          <a:xfrm>
            <a:off x="9653451" y="3788229"/>
            <a:ext cx="2155372" cy="2862322"/>
          </a:xfrm>
          <a:prstGeom prst="rect">
            <a:avLst/>
          </a:prstGeom>
          <a:solidFill>
            <a:schemeClr val="accent1">
              <a:lumMod val="40000"/>
              <a:lumOff val="60000"/>
            </a:schemeClr>
          </a:solidFill>
        </p:spPr>
        <p:txBody>
          <a:bodyPr wrap="square" rtlCol="0">
            <a:spAutoFit/>
          </a:bodyPr>
          <a:lstStyle/>
          <a:p>
            <a:r>
              <a:rPr lang="en-GB" b="1" dirty="0" smtClean="0"/>
              <a:t>You Tube link to Mrs </a:t>
            </a:r>
            <a:r>
              <a:rPr lang="en-GB" b="1" dirty="0" err="1" smtClean="0"/>
              <a:t>Coult</a:t>
            </a:r>
            <a:r>
              <a:rPr lang="en-GB" b="1" dirty="0" smtClean="0"/>
              <a:t> completing this vertical jump challenge:</a:t>
            </a:r>
          </a:p>
          <a:p>
            <a:endParaRPr lang="en-GB" b="1" dirty="0"/>
          </a:p>
          <a:p>
            <a:r>
              <a:rPr lang="en-GB" b="1" dirty="0">
                <a:hlinkClick r:id="rId5"/>
              </a:rPr>
              <a:t>https://</a:t>
            </a:r>
            <a:r>
              <a:rPr lang="en-GB" b="1" dirty="0" smtClean="0">
                <a:hlinkClick r:id="rId5"/>
              </a:rPr>
              <a:t>youtu.be/ebPuy0Rrjww</a:t>
            </a:r>
            <a:endParaRPr lang="en-GB" b="1" dirty="0" smtClean="0"/>
          </a:p>
          <a:p>
            <a:endParaRPr lang="en-GB" b="1" dirty="0"/>
          </a:p>
          <a:p>
            <a:endParaRPr lang="en-GB" b="1" dirty="0" smtClean="0"/>
          </a:p>
          <a:p>
            <a:endParaRPr lang="en-GB" dirty="0"/>
          </a:p>
        </p:txBody>
      </p:sp>
    </p:spTree>
    <p:extLst>
      <p:ext uri="{BB962C8B-B14F-4D97-AF65-F5344CB8AC3E}">
        <p14:creationId xmlns:p14="http://schemas.microsoft.com/office/powerpoint/2010/main" val="1307373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1356360"/>
          </a:xfrm>
          <a:solidFill>
            <a:srgbClr val="7030A0"/>
          </a:solidFill>
          <a:ln>
            <a:solidFill>
              <a:schemeClr val="accent1"/>
            </a:solidFill>
          </a:ln>
        </p:spPr>
        <p:txBody>
          <a:bodyPr>
            <a:normAutofit/>
          </a:bodyPr>
          <a:lstStyle/>
          <a:p>
            <a:pPr algn="ctr"/>
            <a:r>
              <a:rPr lang="en-GB" sz="3600" dirty="0">
                <a:solidFill>
                  <a:srgbClr val="FF0000"/>
                </a:solidFill>
                <a:latin typeface="Britannic Bold" panose="020B0903060703020204" pitchFamily="34" charset="0"/>
              </a:rPr>
              <a:t>Challenge 8 – 1500m Step Up Challenge </a:t>
            </a:r>
          </a:p>
        </p:txBody>
      </p:sp>
      <p:sp>
        <p:nvSpPr>
          <p:cNvPr id="7" name="Text Box 30"/>
          <p:cNvSpPr txBox="1">
            <a:spLocks noChangeArrowheads="1"/>
          </p:cNvSpPr>
          <p:nvPr/>
        </p:nvSpPr>
        <p:spPr bwMode="auto">
          <a:xfrm>
            <a:off x="352697" y="1639386"/>
            <a:ext cx="11299372" cy="132855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chemeClr val="dk1">
                    <a:lumMod val="0"/>
                    <a:lumOff val="0"/>
                  </a:schemeClr>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marL="457200" indent="-457200">
              <a:lnSpc>
                <a:spcPct val="107000"/>
              </a:lnSpc>
              <a:spcAft>
                <a:spcPts val="800"/>
              </a:spcAft>
              <a:buAutoNum type="arabicPeriod"/>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For this challenge you need a step and something to time yourself.</a:t>
            </a:r>
          </a:p>
          <a:p>
            <a:pPr marL="457200" indent="-457200">
              <a:lnSpc>
                <a:spcPct val="107000"/>
              </a:lnSpc>
              <a:spcAft>
                <a:spcPts val="800"/>
              </a:spcAft>
              <a:buAutoNum type="arabicPeriod"/>
            </a:pP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Your challenge is to see how many </a:t>
            </a:r>
            <a:r>
              <a:rPr lang="en-GB" sz="2000" b="1" dirty="0">
                <a:solidFill>
                  <a:srgbClr val="FFFF00"/>
                </a:solidFill>
                <a:latin typeface="Calibri" panose="020F0502020204030204" pitchFamily="34" charset="0"/>
                <a:ea typeface="Calibri" panose="020F0502020204030204" pitchFamily="34" charset="0"/>
                <a:cs typeface="Times New Roman" panose="02020603050405020304" pitchFamily="18" charset="0"/>
              </a:rPr>
              <a:t>‘Step Ups’ </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you can do in 3 minutes 50 seconds.  The time it took </a:t>
            </a:r>
            <a:r>
              <a:rPr lang="en-GB" sz="2000" b="1" dirty="0" err="1">
                <a:solidFill>
                  <a:schemeClr val="bg1"/>
                </a:solidFill>
                <a:latin typeface="Calibri" panose="020F0502020204030204" pitchFamily="34" charset="0"/>
                <a:ea typeface="Calibri" panose="020F0502020204030204" pitchFamily="34" charset="0"/>
                <a:cs typeface="Times New Roman" panose="02020603050405020304" pitchFamily="18" charset="0"/>
              </a:rPr>
              <a:t>Gezebe</a:t>
            </a:r>
            <a:r>
              <a:rPr lang="en-GB"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Dibaba or Ethiopia to run 1500m – Women’s world record time!</a:t>
            </a:r>
          </a:p>
        </p:txBody>
      </p:sp>
      <p:sp>
        <p:nvSpPr>
          <p:cNvPr id="8" name="Text Box 30"/>
          <p:cNvSpPr txBox="1">
            <a:spLocks noChangeArrowheads="1"/>
          </p:cNvSpPr>
          <p:nvPr/>
        </p:nvSpPr>
        <p:spPr bwMode="auto">
          <a:xfrm>
            <a:off x="352697" y="3010091"/>
            <a:ext cx="4538085" cy="3547464"/>
          </a:xfrm>
          <a:prstGeom prst="rect">
            <a:avLst/>
          </a:prstGeom>
          <a:solidFill>
            <a:schemeClr val="accent2">
              <a:lumMod val="40000"/>
              <a:lumOff val="60000"/>
            </a:schemeClr>
          </a:solidFill>
          <a:ln>
            <a:solidFill>
              <a:schemeClr val="accent1"/>
            </a:solidFill>
          </a:ln>
          <a:effectLst/>
        </p:spPr>
        <p:txBody>
          <a:bodyPr rot="0" vert="horz" wrap="square" lIns="36576" tIns="36576" rIns="36576" bIns="36576" anchor="t" anchorCtr="0" upright="1">
            <a:noAutofit/>
          </a:bodyPr>
          <a:lstStyle/>
          <a:p>
            <a:pPr algn="ctr">
              <a:lnSpc>
                <a:spcPct val="107000"/>
              </a:lnSpc>
              <a:spcAft>
                <a:spcPts val="800"/>
              </a:spcAft>
            </a:pPr>
            <a:r>
              <a:rPr lang="en-GB" sz="2000" b="1" u="sng" dirty="0">
                <a:solidFill>
                  <a:srgbClr val="002060"/>
                </a:solidFill>
                <a:latin typeface="Calibri" panose="020F0502020204030204" pitchFamily="34" charset="0"/>
                <a:ea typeface="Calibri" panose="020F0502020204030204" pitchFamily="34" charset="0"/>
                <a:cs typeface="Calibri" panose="020F0502020204030204" pitchFamily="34" charset="0"/>
              </a:rPr>
              <a:t>TECHNIQUE</a:t>
            </a:r>
          </a:p>
          <a:p>
            <a:pPr>
              <a:lnSpc>
                <a:spcPct val="107000"/>
              </a:lnSpc>
              <a:spcAft>
                <a:spcPts val="800"/>
              </a:spcAft>
            </a:pP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Stand facing the step.</a:t>
            </a:r>
          </a:p>
          <a:p>
            <a:pPr>
              <a:lnSpc>
                <a:spcPct val="107000"/>
              </a:lnSpc>
              <a:spcAft>
                <a:spcPts val="800"/>
              </a:spcAft>
            </a:pPr>
            <a:r>
              <a:rPr lang="en-GB"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a:t>
            </a:r>
            <a:r>
              <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One sequence of standing on the step and back to the floor is one repetition/one count.</a:t>
            </a:r>
          </a:p>
          <a:p>
            <a:pPr>
              <a:lnSpc>
                <a:spcPct val="107000"/>
              </a:lnSpc>
              <a:spcAft>
                <a:spcPts val="800"/>
              </a:spcAft>
            </a:pPr>
            <a:r>
              <a:rPr lang="en-GB"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3.</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Core engaged and head facing forward. </a:t>
            </a:r>
          </a:p>
          <a:p>
            <a:pPr>
              <a:lnSpc>
                <a:spcPct val="107000"/>
              </a:lnSpc>
              <a:spcAft>
                <a:spcPts val="800"/>
              </a:spcAft>
            </a:pPr>
            <a:r>
              <a:rPr lang="en-GB"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4.</a:t>
            </a:r>
            <a:r>
              <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Start the clock and time 3 mins 50 seconds and see </a:t>
            </a:r>
            <a:r>
              <a:rPr lang="en-GB"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how</a:t>
            </a:r>
            <a:r>
              <a:rPr lang="en-GB" sz="20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many jumps can you do.</a:t>
            </a:r>
            <a:endParaRPr lang="en-GB" sz="2000" b="1" dirty="0">
              <a:solidFill>
                <a:srgbClr val="002060"/>
              </a:solidFill>
              <a:effectLst/>
              <a:latin typeface="Calibri" panose="020F0502020204030204" pitchFamily="34" charset="0"/>
              <a:ea typeface="Calibri" panose="020F0502020204030204" pitchFamily="34" charset="0"/>
              <a:cs typeface="Calibri" panose="020F0502020204030204" pitchFamily="34" charset="0"/>
            </a:endParaRPr>
          </a:p>
        </p:txBody>
      </p:sp>
      <p:pic>
        <p:nvPicPr>
          <p:cNvPr id="12" name="Picture 11"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873" y="363510"/>
            <a:ext cx="926481" cy="1175474"/>
          </a:xfrm>
          <a:prstGeom prst="rect">
            <a:avLst/>
          </a:prstGeom>
        </p:spPr>
      </p:pic>
      <p:pic>
        <p:nvPicPr>
          <p:cNvPr id="13" name="Picture 12"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3758" y="373471"/>
            <a:ext cx="926481" cy="1175474"/>
          </a:xfrm>
          <a:prstGeom prst="rect">
            <a:avLst/>
          </a:prstGeom>
        </p:spPr>
      </p:pic>
      <p:pic>
        <p:nvPicPr>
          <p:cNvPr id="10" name="Picture 9"/>
          <p:cNvPicPr>
            <a:picLocks noChangeAspect="1"/>
          </p:cNvPicPr>
          <p:nvPr/>
        </p:nvPicPr>
        <p:blipFill>
          <a:blip r:embed="rId3"/>
          <a:stretch>
            <a:fillRect/>
          </a:stretch>
        </p:blipFill>
        <p:spPr>
          <a:xfrm>
            <a:off x="8513809" y="3010091"/>
            <a:ext cx="3242762" cy="1326686"/>
          </a:xfrm>
          <a:prstGeom prst="rect">
            <a:avLst/>
          </a:prstGeom>
        </p:spPr>
      </p:pic>
      <p:sp>
        <p:nvSpPr>
          <p:cNvPr id="3" name="Arrow: Right 2">
            <a:extLst>
              <a:ext uri="{FF2B5EF4-FFF2-40B4-BE49-F238E27FC236}">
                <a16:creationId xmlns:a16="http://schemas.microsoft.com/office/drawing/2014/main" id="{00B1C1BA-4896-4D4A-9863-BF0699D7356E}"/>
              </a:ext>
            </a:extLst>
          </p:cNvPr>
          <p:cNvSpPr/>
          <p:nvPr/>
        </p:nvSpPr>
        <p:spPr>
          <a:xfrm>
            <a:off x="4330721" y="4336777"/>
            <a:ext cx="1120121" cy="587891"/>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50842" y="3016295"/>
            <a:ext cx="2658603" cy="3541260"/>
          </a:xfrm>
          <a:prstGeom prst="rect">
            <a:avLst/>
          </a:prstGeom>
        </p:spPr>
      </p:pic>
      <p:sp>
        <p:nvSpPr>
          <p:cNvPr id="5" name="TextBox 4"/>
          <p:cNvSpPr txBox="1"/>
          <p:nvPr/>
        </p:nvSpPr>
        <p:spPr>
          <a:xfrm>
            <a:off x="8513809" y="4467496"/>
            <a:ext cx="3242762" cy="2000548"/>
          </a:xfrm>
          <a:prstGeom prst="rect">
            <a:avLst/>
          </a:prstGeom>
          <a:solidFill>
            <a:schemeClr val="accent1">
              <a:lumMod val="40000"/>
              <a:lumOff val="60000"/>
            </a:schemeClr>
          </a:solidFill>
        </p:spPr>
        <p:txBody>
          <a:bodyPr wrap="square" rtlCol="0">
            <a:spAutoFit/>
          </a:bodyPr>
          <a:lstStyle/>
          <a:p>
            <a:r>
              <a:rPr lang="en-GB" sz="1400" b="1" dirty="0" smtClean="0"/>
              <a:t>Here is a link to Mrs Wright completing the 3 minute 50 seconds step up challenge.. We speeded it up as 3.50 minutes is a long time so remember to PACE yourself for this one!</a:t>
            </a:r>
          </a:p>
          <a:p>
            <a:r>
              <a:rPr lang="en-GB" b="1" dirty="0">
                <a:hlinkClick r:id="rId5"/>
              </a:rPr>
              <a:t>https://</a:t>
            </a:r>
            <a:r>
              <a:rPr lang="en-GB" b="1" dirty="0" smtClean="0">
                <a:hlinkClick r:id="rId5"/>
              </a:rPr>
              <a:t>youtu.be/M8GSmC2QnNQ</a:t>
            </a:r>
            <a:endParaRPr lang="en-GB" b="1" dirty="0" smtClean="0"/>
          </a:p>
          <a:p>
            <a:endParaRPr lang="en-GB" b="1" dirty="0" smtClean="0"/>
          </a:p>
        </p:txBody>
      </p:sp>
    </p:spTree>
    <p:extLst>
      <p:ext uri="{BB962C8B-B14F-4D97-AF65-F5344CB8AC3E}">
        <p14:creationId xmlns:p14="http://schemas.microsoft.com/office/powerpoint/2010/main" val="2510202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7030A0"/>
          </a:solidFill>
        </p:spPr>
        <p:txBody>
          <a:bodyPr/>
          <a:lstStyle/>
          <a:p>
            <a:r>
              <a:rPr lang="en-GB" b="1" dirty="0" smtClean="0">
                <a:solidFill>
                  <a:srgbClr val="FF0000"/>
                </a:solidFill>
              </a:rPr>
              <a:t>RESULTS – Year 7 - to be submitted by </a:t>
            </a:r>
            <a:r>
              <a:rPr lang="en-GB" b="1" dirty="0" smtClean="0">
                <a:solidFill>
                  <a:srgbClr val="FFFF00"/>
                </a:solidFill>
              </a:rPr>
              <a:t>12pm (midday) on Friday 10</a:t>
            </a:r>
            <a:r>
              <a:rPr lang="en-GB" b="1" baseline="30000" dirty="0" smtClean="0">
                <a:solidFill>
                  <a:srgbClr val="FFFF00"/>
                </a:solidFill>
              </a:rPr>
              <a:t>th</a:t>
            </a:r>
            <a:r>
              <a:rPr lang="en-GB" b="1" dirty="0" smtClean="0">
                <a:solidFill>
                  <a:srgbClr val="FFFF00"/>
                </a:solidFill>
              </a:rPr>
              <a:t> July!</a:t>
            </a:r>
            <a:endParaRPr lang="en-GB" b="1" dirty="0">
              <a:solidFill>
                <a:srgbClr val="FFFF00"/>
              </a:solidFill>
            </a:endParaRPr>
          </a:p>
        </p:txBody>
      </p:sp>
      <p:sp>
        <p:nvSpPr>
          <p:cNvPr id="3" name="Content Placeholder 2"/>
          <p:cNvSpPr>
            <a:spLocks noGrp="1"/>
          </p:cNvSpPr>
          <p:nvPr>
            <p:ph idx="1"/>
          </p:nvPr>
        </p:nvSpPr>
        <p:spPr>
          <a:solidFill>
            <a:schemeClr val="accent1">
              <a:lumMod val="40000"/>
              <a:lumOff val="60000"/>
            </a:schemeClr>
          </a:solidFill>
        </p:spPr>
        <p:txBody>
          <a:bodyPr/>
          <a:lstStyle/>
          <a:p>
            <a:endParaRPr lang="en-GB" dirty="0" smtClean="0"/>
          </a:p>
          <a:p>
            <a:r>
              <a:rPr lang="en-GB" dirty="0" smtClean="0"/>
              <a:t>To input your results click:</a:t>
            </a:r>
          </a:p>
          <a:p>
            <a:pPr marL="0" indent="0">
              <a:buNone/>
            </a:pPr>
            <a:endParaRPr lang="en-GB" dirty="0" smtClean="0"/>
          </a:p>
          <a:p>
            <a:r>
              <a:rPr lang="en-GB" dirty="0">
                <a:hlinkClick r:id="rId2"/>
              </a:rPr>
              <a:t>https://</a:t>
            </a:r>
            <a:r>
              <a:rPr lang="en-GB" dirty="0" smtClean="0">
                <a:hlinkClick r:id="rId2"/>
              </a:rPr>
              <a:t>forms.office.com/Pages/ResponsePage.aspx?id=d7mDmVf8qkG-I5jxifmXu5_0IRnsuudGtarpLs23PIlUQUdYQ0RPVllNTklTOElYUFZCNjc5V0NaMi4u</a:t>
            </a:r>
            <a:endParaRPr lang="en-GB" dirty="0" smtClean="0"/>
          </a:p>
          <a:p>
            <a:endParaRPr lang="en-GB" dirty="0" smtClean="0"/>
          </a:p>
          <a:p>
            <a:endParaRPr lang="en-GB" dirty="0"/>
          </a:p>
        </p:txBody>
      </p:sp>
    </p:spTree>
    <p:extLst>
      <p:ext uri="{BB962C8B-B14F-4D97-AF65-F5344CB8AC3E}">
        <p14:creationId xmlns:p14="http://schemas.microsoft.com/office/powerpoint/2010/main" val="2976646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131" y="283028"/>
            <a:ext cx="11848012" cy="6574972"/>
          </a:xfrm>
          <a:solidFill>
            <a:srgbClr val="7030A0"/>
          </a:solidFill>
          <a:ln>
            <a:solidFill>
              <a:schemeClr val="accent1"/>
            </a:solidFill>
          </a:ln>
        </p:spPr>
        <p:txBody>
          <a:bodyPr>
            <a:normAutofit/>
          </a:bodyPr>
          <a:lstStyle/>
          <a:p>
            <a:pPr algn="ctr"/>
            <a:r>
              <a:rPr lang="en-GB" sz="6000" dirty="0">
                <a:solidFill>
                  <a:srgbClr val="FF0000"/>
                </a:solidFill>
                <a:latin typeface="Britannic Bold" panose="020B0903060703020204" pitchFamily="34" charset="0"/>
              </a:rPr>
              <a:t>Well done!</a:t>
            </a:r>
            <a:br>
              <a:rPr lang="en-GB" sz="6000" dirty="0">
                <a:solidFill>
                  <a:srgbClr val="FF0000"/>
                </a:solidFill>
                <a:latin typeface="Britannic Bold" panose="020B0903060703020204" pitchFamily="34" charset="0"/>
              </a:rPr>
            </a:br>
            <a:r>
              <a:rPr lang="en-GB" sz="3600" dirty="0">
                <a:solidFill>
                  <a:schemeClr val="bg1"/>
                </a:solidFill>
                <a:latin typeface="Britannic Bold" panose="020B0903060703020204" pitchFamily="34" charset="0"/>
              </a:rPr>
              <a:t/>
            </a:r>
            <a:br>
              <a:rPr lang="en-GB" sz="3600" dirty="0">
                <a:solidFill>
                  <a:schemeClr val="bg1"/>
                </a:solidFill>
                <a:latin typeface="Britannic Bold" panose="020B0903060703020204" pitchFamily="34" charset="0"/>
              </a:rPr>
            </a:br>
            <a:r>
              <a:rPr lang="en-GB" sz="3600" dirty="0">
                <a:solidFill>
                  <a:schemeClr val="bg1"/>
                </a:solidFill>
                <a:latin typeface="Britannic Bold" panose="020B0903060703020204" pitchFamily="34" charset="0"/>
              </a:rPr>
              <a:t>Thank you for your continued effort!</a:t>
            </a:r>
            <a:br>
              <a:rPr lang="en-GB" sz="3600" dirty="0">
                <a:solidFill>
                  <a:schemeClr val="bg1"/>
                </a:solidFill>
                <a:latin typeface="Britannic Bold" panose="020B0903060703020204" pitchFamily="34" charset="0"/>
              </a:rPr>
            </a:br>
            <a:r>
              <a:rPr lang="en-GB" sz="3600" dirty="0">
                <a:solidFill>
                  <a:schemeClr val="bg1"/>
                </a:solidFill>
                <a:latin typeface="Britannic Bold" panose="020B0903060703020204" pitchFamily="34" charset="0"/>
              </a:rPr>
              <a:t/>
            </a:r>
            <a:br>
              <a:rPr lang="en-GB" sz="3600" dirty="0">
                <a:solidFill>
                  <a:schemeClr val="bg1"/>
                </a:solidFill>
                <a:latin typeface="Britannic Bold" panose="020B0903060703020204" pitchFamily="34" charset="0"/>
              </a:rPr>
            </a:br>
            <a:r>
              <a:rPr lang="en-GB" sz="3600" dirty="0">
                <a:solidFill>
                  <a:schemeClr val="bg1"/>
                </a:solidFill>
                <a:latin typeface="Britannic Bold" panose="020B0903060703020204" pitchFamily="34" charset="0"/>
              </a:rPr>
              <a:t>Now make sure you encourage others in your tutor group to enter their scores and give you the best chance of winning!</a:t>
            </a:r>
            <a:br>
              <a:rPr lang="en-GB" sz="3600" dirty="0">
                <a:solidFill>
                  <a:schemeClr val="bg1"/>
                </a:solidFill>
                <a:latin typeface="Britannic Bold" panose="020B0903060703020204" pitchFamily="34" charset="0"/>
              </a:rPr>
            </a:br>
            <a:r>
              <a:rPr lang="en-GB" sz="3600" dirty="0">
                <a:solidFill>
                  <a:schemeClr val="bg1"/>
                </a:solidFill>
                <a:latin typeface="Britannic Bold" panose="020B0903060703020204" pitchFamily="34" charset="0"/>
              </a:rPr>
              <a:t/>
            </a:r>
            <a:br>
              <a:rPr lang="en-GB" sz="3600" dirty="0">
                <a:solidFill>
                  <a:schemeClr val="bg1"/>
                </a:solidFill>
                <a:latin typeface="Britannic Bold" panose="020B0903060703020204" pitchFamily="34" charset="0"/>
              </a:rPr>
            </a:br>
            <a:r>
              <a:rPr lang="en-GB" sz="6000" dirty="0">
                <a:solidFill>
                  <a:srgbClr val="FFFF00"/>
                </a:solidFill>
                <a:latin typeface="Britannic Bold" panose="020B0903060703020204" pitchFamily="34" charset="0"/>
              </a:rPr>
              <a:t>‘Success is always a team effort’</a:t>
            </a:r>
            <a:endParaRPr lang="en-GB" sz="3600" dirty="0">
              <a:solidFill>
                <a:srgbClr val="FFFF00"/>
              </a:solidFill>
              <a:latin typeface="Britannic Bold" panose="020B0903060703020204" pitchFamily="34" charset="0"/>
            </a:endParaRPr>
          </a:p>
        </p:txBody>
      </p:sp>
      <p:pic>
        <p:nvPicPr>
          <p:cNvPr id="12" name="Picture 11"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7592" y="546390"/>
            <a:ext cx="1183736" cy="1501866"/>
          </a:xfrm>
          <a:prstGeom prst="rect">
            <a:avLst/>
          </a:prstGeom>
        </p:spPr>
      </p:pic>
      <p:pic>
        <p:nvPicPr>
          <p:cNvPr id="13" name="Picture 12" descr="A picture containing can, sign, food&#10;&#10;Description automatically generated">
            <a:extLst>
              <a:ext uri="{FF2B5EF4-FFF2-40B4-BE49-F238E27FC236}">
                <a16:creationId xmlns:a16="http://schemas.microsoft.com/office/drawing/2014/main" id="{9B629DD1-3D9D-4F5C-B0C8-797D9DE8E1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00401" y="546389"/>
            <a:ext cx="1183736" cy="1501867"/>
          </a:xfrm>
          <a:prstGeom prst="rect">
            <a:avLst/>
          </a:prstGeom>
        </p:spPr>
      </p:pic>
    </p:spTree>
    <p:extLst>
      <p:ext uri="{BB962C8B-B14F-4D97-AF65-F5344CB8AC3E}">
        <p14:creationId xmlns:p14="http://schemas.microsoft.com/office/powerpoint/2010/main" val="154052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TotalTime>
  <Words>1725</Words>
  <Application>Microsoft Office PowerPoint</Application>
  <PresentationFormat>Widescreen</PresentationFormat>
  <Paragraphs>133</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Bauhaus 93</vt:lpstr>
      <vt:lpstr>Britannic Bold</vt:lpstr>
      <vt:lpstr>Calibri</vt:lpstr>
      <vt:lpstr>Calibri Light</vt:lpstr>
      <vt:lpstr>Times New Roman</vt:lpstr>
      <vt:lpstr>Wingdings</vt:lpstr>
      <vt:lpstr>Office Theme</vt:lpstr>
      <vt:lpstr>EXMOUTH COMMUNITY COLLEGE LOCKDOWN SPORTS DAY 2020 6th July – 10th July 2020</vt:lpstr>
      <vt:lpstr>Welcome to our lock down Sports Day!</vt:lpstr>
      <vt:lpstr>PowerPoint Presentation</vt:lpstr>
      <vt:lpstr>Challenge 1 – Star Jumps How many can you do in a minute?</vt:lpstr>
      <vt:lpstr>Challenge 2 – Standing Long Jump</vt:lpstr>
      <vt:lpstr>Challenge 3 – 1 Minute Keepie-Uppies</vt:lpstr>
      <vt:lpstr>Challenge 4 – Stork Stand Balance</vt:lpstr>
      <vt:lpstr>Challenge 5 – Speed Bounce  How many bounces in 19.19 – Bolts 200m record?</vt:lpstr>
      <vt:lpstr>Challenge 6 – 4m Ball Throw</vt:lpstr>
      <vt:lpstr>Challenge 7 – Vertical Jump</vt:lpstr>
      <vt:lpstr>Challenge 8 – 1500m Step Up Challenge </vt:lpstr>
      <vt:lpstr>RESULTS – Year 7 - to be submitted by 12pm (midday) on Friday 10th July!</vt:lpstr>
      <vt:lpstr>Well done!  Thank you for your continued effort!  Now make sure you encourage others in your tutor group to enter their scores and give you the best chance of winning!  ‘Success is always a team effort’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EXMOUTH COMMUNITY COLLEGE LOCKDOWN SPORTS DAY 2020</dc:title>
  <dc:creator>salli byrne</dc:creator>
  <cp:lastModifiedBy>Gemma Hough</cp:lastModifiedBy>
  <cp:revision>66</cp:revision>
  <dcterms:created xsi:type="dcterms:W3CDTF">2020-06-17T13:22:17Z</dcterms:created>
  <dcterms:modified xsi:type="dcterms:W3CDTF">2020-06-30T14:37:31Z</dcterms:modified>
</cp:coreProperties>
</file>