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6" r:id="rId3"/>
    <p:sldId id="267" r:id="rId4"/>
    <p:sldId id="258" r:id="rId5"/>
    <p:sldId id="268" r:id="rId6"/>
    <p:sldId id="269" r:id="rId7"/>
    <p:sldId id="270" r:id="rId8"/>
    <p:sldId id="271" r:id="rId9"/>
    <p:sldId id="277" r:id="rId10"/>
    <p:sldId id="272" r:id="rId11"/>
    <p:sldId id="273" r:id="rId12"/>
    <p:sldId id="274" r:id="rId13"/>
    <p:sldId id="275" r:id="rId14"/>
    <p:sldId id="276" r:id="rId15"/>
    <p:sldId id="266"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8D29-C7F8-4E38-A8C0-99D485A1B8E1}" v="1" dt="2020-11-03T11:26:56.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5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7F08D29-C7F8-4E38-A8C0-99D485A1B8E1}"/>
    <pc:docChg chg="modSld">
      <pc:chgData name="" userId="" providerId="" clId="Web-{97F08D29-C7F8-4E38-A8C0-99D485A1B8E1}" dt="2020-11-03T11:26:56.599" v="0"/>
      <pc:docMkLst>
        <pc:docMk/>
      </pc:docMkLst>
      <pc:sldChg chg="modSp">
        <pc:chgData name="" userId="" providerId="" clId="Web-{97F08D29-C7F8-4E38-A8C0-99D485A1B8E1}" dt="2020-11-03T11:26:56.599" v="0"/>
        <pc:sldMkLst>
          <pc:docMk/>
          <pc:sldMk cId="1371396667" sldId="270"/>
        </pc:sldMkLst>
        <pc:picChg chg="ord">
          <ac:chgData name="" userId="" providerId="" clId="Web-{97F08D29-C7F8-4E38-A8C0-99D485A1B8E1}" dt="2020-11-03T11:26:56.599" v="0"/>
          <ac:picMkLst>
            <pc:docMk/>
            <pc:sldMk cId="1371396667" sldId="270"/>
            <ac:picMk id="2"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AAD13431-743E-BE4D-A30B-E72A7858EAE7}" type="datetimeFigureOut">
              <a:rPr lang="en-US" smtClean="0"/>
              <a:t>11/10/2020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1518988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AD13431-743E-BE4D-A30B-E72A7858EAE7}" type="datetimeFigureOut">
              <a:rPr lang="en-US" smtClean="0"/>
              <a:t>11/10/2020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3945877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AD13431-743E-BE4D-A30B-E72A7858EAE7}" type="datetimeFigureOut">
              <a:rPr lang="en-US" smtClean="0"/>
              <a:t>11/10/2020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3728739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AAD13431-743E-BE4D-A30B-E72A7858EAE7}" type="datetimeFigureOut">
              <a:rPr lang="en-US" smtClean="0"/>
              <a:t>11/10/2020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1721750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AD13431-743E-BE4D-A30B-E72A7858EAE7}" type="datetimeFigureOut">
              <a:rPr lang="en-US" smtClean="0"/>
              <a:t>11/10/2020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1888419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AAD13431-743E-BE4D-A30B-E72A7858EAE7}" type="datetimeFigureOut">
              <a:rPr lang="en-US" smtClean="0"/>
              <a:t>11/10/2020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2795709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D13431-743E-BE4D-A30B-E72A7858EAE7}" type="datetimeFigureOut">
              <a:rPr lang="en-US" smtClean="0"/>
              <a:t>11/10/2020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4178674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AD13431-743E-BE4D-A30B-E72A7858EAE7}" type="datetimeFigureOut">
              <a:rPr lang="en-US" smtClean="0"/>
              <a:t>11/10/2020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3246709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AD13431-743E-BE4D-A30B-E72A7858EAE7}" type="datetimeFigureOut">
              <a:rPr lang="en-US" smtClean="0"/>
              <a:t>11/10/2020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3911968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AD13431-743E-BE4D-A30B-E72A7858EAE7}" type="datetimeFigureOut">
              <a:rPr lang="en-US" smtClean="0"/>
              <a:t>11/10/2020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2509919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AD13431-743E-BE4D-A30B-E72A7858EAE7}" type="datetimeFigureOut">
              <a:rPr lang="en-US" smtClean="0"/>
              <a:t>11/10/2020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69108C-E27E-C04A-8A59-ADFE64546614}" type="slidenum">
              <a:rPr lang="en-US" smtClean="0"/>
              <a:t>‹#›</a:t>
            </a:fld>
            <a:endParaRPr lang="en-US"/>
          </a:p>
        </p:txBody>
      </p:sp>
    </p:spTree>
    <p:extLst>
      <p:ext uri="{BB962C8B-B14F-4D97-AF65-F5344CB8AC3E}">
        <p14:creationId xmlns:p14="http://schemas.microsoft.com/office/powerpoint/2010/main" val="1379618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D13431-743E-BE4D-A30B-E72A7858EAE7}" type="datetimeFigureOut">
              <a:rPr lang="en-US" smtClean="0"/>
              <a:t>11/10/2020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69108C-E27E-C04A-8A59-ADFE64546614}" type="slidenum">
              <a:rPr lang="en-US" smtClean="0"/>
              <a:t>‹#›</a:t>
            </a:fld>
            <a:endParaRPr lang="en-US"/>
          </a:p>
        </p:txBody>
      </p:sp>
    </p:spTree>
    <p:extLst>
      <p:ext uri="{BB962C8B-B14F-4D97-AF65-F5344CB8AC3E}">
        <p14:creationId xmlns:p14="http://schemas.microsoft.com/office/powerpoint/2010/main" val="1034568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microsoft.com/office/2007/relationships/hdphoto" Target="../media/hdphoto5.wdp"/><Relationship Id="rId3" Type="http://schemas.openxmlformats.org/officeDocument/2006/relationships/image" Target="../media/image4.png"/><Relationship Id="rId7" Type="http://schemas.microsoft.com/office/2007/relationships/hdphoto" Target="../media/hdphoto2.wdp"/><Relationship Id="rId12"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6.png"/><Relationship Id="rId11" Type="http://schemas.microsoft.com/office/2007/relationships/hdphoto" Target="../media/hdphoto4.wdp"/><Relationship Id="rId5" Type="http://schemas.openxmlformats.org/officeDocument/2006/relationships/image" Target="../media/image5.png"/><Relationship Id="rId10"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48948" y="403888"/>
            <a:ext cx="2286000" cy="2286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itle 4"/>
          <p:cNvSpPr>
            <a:spLocks noGrp="1"/>
          </p:cNvSpPr>
          <p:nvPr>
            <p:ph type="ctrTitle"/>
          </p:nvPr>
        </p:nvSpPr>
        <p:spPr>
          <a:xfrm>
            <a:off x="286219" y="503769"/>
            <a:ext cx="6478129" cy="1470025"/>
          </a:xfrm>
        </p:spPr>
        <p:txBody>
          <a:bodyPr/>
          <a:lstStyle/>
          <a:p>
            <a:r>
              <a:rPr lang="en-US" b="1" dirty="0">
                <a:ln w="12700">
                  <a:solidFill>
                    <a:schemeClr val="tx2">
                      <a:satMod val="155000"/>
                    </a:schemeClr>
                  </a:solidFill>
                  <a:prstDash val="solid"/>
                </a:ln>
                <a:effectLst>
                  <a:outerShdw blurRad="41275" dist="20320" dir="1800000" algn="tl" rotWithShape="0">
                    <a:srgbClr val="000000">
                      <a:alpha val="40000"/>
                    </a:srgbClr>
                  </a:outerShdw>
                </a:effectLst>
              </a:rPr>
              <a:t>A whole school reading initiative at ECC</a:t>
            </a:r>
          </a:p>
        </p:txBody>
      </p:sp>
      <p:sp>
        <p:nvSpPr>
          <p:cNvPr id="6" name="Title 1"/>
          <p:cNvSpPr txBox="1">
            <a:spLocks/>
          </p:cNvSpPr>
          <p:nvPr/>
        </p:nvSpPr>
        <p:spPr>
          <a:xfrm>
            <a:off x="685800" y="2364510"/>
            <a:ext cx="5225473" cy="2562952"/>
          </a:xfrm>
          <a:prstGeom prst="rect">
            <a:avLst/>
          </a:prstGeom>
        </p:spPr>
        <p:txBody>
          <a:bodyPr vert="horz" lIns="91440" tIns="45720" rIns="91440" bIns="45720" rtlCol="0" anchor="ctr">
            <a:normAutofit fontScale="6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a:t>How AR will impact on your reading age and your progress across the curriculum</a:t>
            </a:r>
          </a:p>
          <a:p>
            <a:endParaRPr lang="en-US" dirty="0"/>
          </a:p>
          <a:p>
            <a:r>
              <a:rPr lang="en-US" dirty="0">
                <a:solidFill>
                  <a:srgbClr val="FF0000"/>
                </a:solidFill>
              </a:rPr>
              <a:t>(and answers to any other questions you may have! </a:t>
            </a:r>
            <a:r>
              <a:rPr lang="en-US" dirty="0">
                <a:solidFill>
                  <a:srgbClr val="FF0000"/>
                </a:solidFill>
                <a:sym typeface="Wingdings" panose="05000000000000000000" pitchFamily="2" charset="2"/>
              </a:rPr>
              <a:t>)</a:t>
            </a:r>
            <a:r>
              <a:rPr lang="en-US" dirty="0">
                <a:solidFill>
                  <a:srgbClr val="FF0000"/>
                </a:solidFill>
              </a:rPr>
              <a:t/>
            </a:r>
            <a:br>
              <a:rPr lang="en-US" dirty="0">
                <a:solidFill>
                  <a:srgbClr val="FF0000"/>
                </a:solidFill>
              </a:rPr>
            </a:br>
            <a:endParaRPr lang="en-US" dirty="0">
              <a:solidFill>
                <a:srgbClr val="FF0000"/>
              </a:solidFill>
            </a:endParaRPr>
          </a:p>
        </p:txBody>
      </p:sp>
    </p:spTree>
    <p:extLst>
      <p:ext uri="{BB962C8B-B14F-4D97-AF65-F5344CB8AC3E}">
        <p14:creationId xmlns:p14="http://schemas.microsoft.com/office/powerpoint/2010/main" val="712500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29135" y="57380"/>
            <a:ext cx="8704371" cy="6473732"/>
          </a:xfrm>
          <a:prstGeom prst="rect">
            <a:avLst/>
          </a:prstGeom>
        </p:spPr>
        <p:txBody>
          <a:bodyPr vert="horz" lIns="91440" tIns="45720" rIns="91440" bIns="45720" rtlCol="0" anchor="t">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n-US" sz="3200" dirty="0"/>
          </a:p>
          <a:p>
            <a:pPr algn="l"/>
            <a:r>
              <a:rPr lang="en-US" sz="3200" dirty="0"/>
              <a:t>How it works</a:t>
            </a:r>
          </a:p>
          <a:p>
            <a:pPr marL="457200" indent="-457200" algn="l">
              <a:buFontTx/>
              <a:buChar char="-"/>
            </a:pPr>
            <a:r>
              <a:rPr lang="en-US" sz="3200" dirty="0"/>
              <a:t>AR will be undertaken by all </a:t>
            </a:r>
            <a:r>
              <a:rPr lang="en-US" sz="3200" b="1" dirty="0"/>
              <a:t>KS3</a:t>
            </a:r>
            <a:r>
              <a:rPr lang="en-US" sz="3200" dirty="0"/>
              <a:t> </a:t>
            </a:r>
            <a:r>
              <a:rPr lang="en-US" sz="3200" b="1" dirty="0"/>
              <a:t>and Year 10 </a:t>
            </a:r>
            <a:r>
              <a:rPr lang="en-US" sz="3200" dirty="0"/>
              <a:t>students</a:t>
            </a:r>
          </a:p>
          <a:p>
            <a:pPr marL="457200" indent="-457200" algn="l">
              <a:buFontTx/>
              <a:buChar char="-"/>
            </a:pPr>
            <a:r>
              <a:rPr lang="en-US" sz="3200" dirty="0"/>
              <a:t>Your STAR test generates your reading age and your reading range (ZPD) for the term</a:t>
            </a:r>
          </a:p>
          <a:p>
            <a:pPr marL="457200" indent="-457200" algn="l">
              <a:buFontTx/>
              <a:buChar char="-"/>
            </a:pPr>
            <a:r>
              <a:rPr lang="en-US" sz="3200" dirty="0"/>
              <a:t>ALL students (year 7 – 10) will be expected to read their AR reading book for an average of </a:t>
            </a:r>
            <a:r>
              <a:rPr lang="en-US" sz="3200" b="1" dirty="0"/>
              <a:t>20 minutes </a:t>
            </a:r>
            <a:r>
              <a:rPr lang="en-US" sz="3200" dirty="0"/>
              <a:t>a day</a:t>
            </a:r>
          </a:p>
          <a:p>
            <a:pPr marL="457200" indent="-457200" algn="l">
              <a:buFontTx/>
              <a:buChar char="-"/>
            </a:pPr>
            <a:r>
              <a:rPr lang="en-US" sz="3200" dirty="0"/>
              <a:t>Many of your other lessons will begin with at least 5 minutes AR reading in order to support you and tutor time will incorporate AR reading as standard</a:t>
            </a:r>
          </a:p>
        </p:txBody>
      </p:sp>
    </p:spTree>
    <p:extLst>
      <p:ext uri="{BB962C8B-B14F-4D97-AF65-F5344CB8AC3E}">
        <p14:creationId xmlns:p14="http://schemas.microsoft.com/office/powerpoint/2010/main" val="3127647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48948" y="403888"/>
            <a:ext cx="2286000" cy="2286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itle 4"/>
          <p:cNvSpPr>
            <a:spLocks noGrp="1"/>
          </p:cNvSpPr>
          <p:nvPr>
            <p:ph type="ctrTitle"/>
          </p:nvPr>
        </p:nvSpPr>
        <p:spPr>
          <a:xfrm>
            <a:off x="286219" y="503769"/>
            <a:ext cx="6478129" cy="1470025"/>
          </a:xfrm>
        </p:spPr>
        <p:txBody>
          <a:bodyPr/>
          <a:lstStyle/>
          <a:p>
            <a:r>
              <a:rPr lang="en-US" b="1" dirty="0">
                <a:ln w="12700">
                  <a:solidFill>
                    <a:schemeClr val="tx2">
                      <a:satMod val="155000"/>
                    </a:schemeClr>
                  </a:solidFill>
                  <a:prstDash val="solid"/>
                </a:ln>
                <a:effectLst>
                  <a:outerShdw blurRad="41275" dist="20320" dir="1800000" algn="tl" rotWithShape="0">
                    <a:srgbClr val="000000">
                      <a:alpha val="40000"/>
                    </a:srgbClr>
                  </a:outerShdw>
                </a:effectLst>
              </a:rPr>
              <a:t>Why is it so important?</a:t>
            </a:r>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
        <p:nvSpPr>
          <p:cNvPr id="2" name="Rectangle 1"/>
          <p:cNvSpPr/>
          <p:nvPr/>
        </p:nvSpPr>
        <p:spPr>
          <a:xfrm>
            <a:off x="471056" y="1939357"/>
            <a:ext cx="5301672" cy="4401205"/>
          </a:xfrm>
          <a:prstGeom prst="rect">
            <a:avLst/>
          </a:prstGeom>
        </p:spPr>
        <p:txBody>
          <a:bodyPr wrap="square">
            <a:spAutoFit/>
          </a:bodyPr>
          <a:lstStyle/>
          <a:p>
            <a:pPr lvl="0"/>
            <a:r>
              <a:rPr lang="en-GB" sz="2800" dirty="0"/>
              <a:t>There is a clear and proven link between students’ </a:t>
            </a:r>
            <a:r>
              <a:rPr lang="en-US" sz="2800" dirty="0"/>
              <a:t>reading ages and their subject outcomes.</a:t>
            </a:r>
          </a:p>
          <a:p>
            <a:pPr lvl="0"/>
            <a:endParaRPr lang="en-US" sz="2800" dirty="0"/>
          </a:p>
          <a:p>
            <a:pPr lvl="0"/>
            <a:r>
              <a:rPr lang="en-US" sz="2800" dirty="0"/>
              <a:t>A local secondary school had a look at the average reading ages of their GCSE students.  Students with higher reading ages did better across the board.  Have a look! </a:t>
            </a:r>
            <a:endParaRPr lang="en-GB" sz="2800" dirty="0"/>
          </a:p>
          <a:p>
            <a:pPr lvl="0"/>
            <a:endParaRPr lang="en-GB" sz="2800" dirty="0"/>
          </a:p>
        </p:txBody>
      </p:sp>
    </p:spTree>
    <p:extLst>
      <p:ext uri="{BB962C8B-B14F-4D97-AF65-F5344CB8AC3E}">
        <p14:creationId xmlns:p14="http://schemas.microsoft.com/office/powerpoint/2010/main" val="2112577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8120" y="305246"/>
            <a:ext cx="8850521" cy="5973079"/>
          </a:xfrm>
          <a:prstGeom prst="rect">
            <a:avLst/>
          </a:prstGeom>
        </p:spPr>
      </p:pic>
      <p:sp>
        <p:nvSpPr>
          <p:cNvPr id="2" name="TextBox 1"/>
          <p:cNvSpPr txBox="1"/>
          <p:nvPr/>
        </p:nvSpPr>
        <p:spPr>
          <a:xfrm>
            <a:off x="6525491" y="655536"/>
            <a:ext cx="2413150"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endParaRPr lang="en-GB" dirty="0"/>
          </a:p>
        </p:txBody>
      </p:sp>
    </p:spTree>
    <p:extLst>
      <p:ext uri="{BB962C8B-B14F-4D97-AF65-F5344CB8AC3E}">
        <p14:creationId xmlns:p14="http://schemas.microsoft.com/office/powerpoint/2010/main" val="264565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48948" y="403888"/>
            <a:ext cx="2286000" cy="2286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itle 4"/>
          <p:cNvSpPr>
            <a:spLocks noGrp="1"/>
          </p:cNvSpPr>
          <p:nvPr>
            <p:ph type="ctrTitle"/>
          </p:nvPr>
        </p:nvSpPr>
        <p:spPr>
          <a:xfrm>
            <a:off x="286219" y="503769"/>
            <a:ext cx="6478129" cy="1470025"/>
          </a:xfrm>
        </p:spPr>
        <p:txBody>
          <a:bodyPr/>
          <a:lstStyle/>
          <a:p>
            <a:r>
              <a:rPr lang="en-US" b="1" dirty="0">
                <a:ln w="12700">
                  <a:solidFill>
                    <a:schemeClr val="tx2">
                      <a:satMod val="155000"/>
                    </a:schemeClr>
                  </a:solidFill>
                  <a:prstDash val="solid"/>
                </a:ln>
                <a:effectLst>
                  <a:outerShdw blurRad="41275" dist="20320" dir="1800000" algn="tl" rotWithShape="0">
                    <a:srgbClr val="000000">
                      <a:alpha val="40000"/>
                    </a:srgbClr>
                  </a:outerShdw>
                </a:effectLst>
              </a:rPr>
              <a:t>But it’s not all</a:t>
            </a:r>
            <a:br>
              <a:rPr lang="en-US" b="1" dirty="0">
                <a:ln w="12700">
                  <a:solidFill>
                    <a:schemeClr val="tx2">
                      <a:satMod val="155000"/>
                    </a:schemeClr>
                  </a:solidFill>
                  <a:prstDash val="solid"/>
                </a:ln>
                <a:effectLst>
                  <a:outerShdw blurRad="41275" dist="20320" dir="1800000" algn="tl" rotWithShape="0">
                    <a:srgbClr val="000000">
                      <a:alpha val="40000"/>
                    </a:srgbClr>
                  </a:outerShdw>
                </a:effectLst>
              </a:rPr>
            </a:br>
            <a:r>
              <a:rPr lang="en-US" b="1" dirty="0">
                <a:ln w="12700">
                  <a:solidFill>
                    <a:schemeClr val="tx2">
                      <a:satMod val="155000"/>
                    </a:schemeClr>
                  </a:solidFill>
                  <a:prstDash val="solid"/>
                </a:ln>
                <a:effectLst>
                  <a:outerShdw blurRad="41275" dist="20320" dir="1800000" algn="tl" rotWithShape="0">
                    <a:srgbClr val="000000">
                      <a:alpha val="40000"/>
                    </a:srgbClr>
                  </a:outerShdw>
                </a:effectLst>
              </a:rPr>
              <a:t>about exams!</a:t>
            </a:r>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
        <p:nvSpPr>
          <p:cNvPr id="2" name="Rectangle 1"/>
          <p:cNvSpPr/>
          <p:nvPr/>
        </p:nvSpPr>
        <p:spPr>
          <a:xfrm>
            <a:off x="471056" y="1939357"/>
            <a:ext cx="5301672" cy="2677656"/>
          </a:xfrm>
          <a:prstGeom prst="rect">
            <a:avLst/>
          </a:prstGeom>
        </p:spPr>
        <p:txBody>
          <a:bodyPr wrap="square">
            <a:spAutoFit/>
          </a:bodyPr>
          <a:lstStyle/>
          <a:p>
            <a:pPr lvl="0"/>
            <a:endParaRPr lang="en-GB" sz="2800" dirty="0"/>
          </a:p>
          <a:p>
            <a:pPr lvl="0"/>
            <a:r>
              <a:rPr lang="en-GB" sz="2800" dirty="0"/>
              <a:t>There are so many other benefits from having positive reading habits!  </a:t>
            </a:r>
          </a:p>
          <a:p>
            <a:pPr lvl="0"/>
            <a:endParaRPr lang="en-GB" sz="2800" dirty="0"/>
          </a:p>
          <a:p>
            <a:pPr lvl="0"/>
            <a:r>
              <a:rPr lang="en-GB" sz="2800" dirty="0"/>
              <a:t>Have a look…</a:t>
            </a:r>
          </a:p>
        </p:txBody>
      </p:sp>
    </p:spTree>
    <p:extLst>
      <p:ext uri="{BB962C8B-B14F-4D97-AF65-F5344CB8AC3E}">
        <p14:creationId xmlns:p14="http://schemas.microsoft.com/office/powerpoint/2010/main" val="1990168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48" y="0"/>
            <a:ext cx="9144000" cy="6858000"/>
          </a:xfrm>
          <a:prstGeom prst="rect">
            <a:avLst/>
          </a:prstGeom>
          <a:solidFill>
            <a:srgbClr val="D9DD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descr="http://www.raultiru.com/images/10-benefits-of-read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4640" t="34718" r="8317" b="7958"/>
          <a:stretch/>
        </p:blipFill>
        <p:spPr bwMode="auto">
          <a:xfrm>
            <a:off x="590491" y="148445"/>
            <a:ext cx="6733942" cy="665210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3">
            <a:extLst>
              <a:ext uri="{BEBA8EAE-BF5A-486C-A8C5-ECC9F3942E4B}">
                <a14:imgProps xmlns:a14="http://schemas.microsoft.com/office/drawing/2010/main">
                  <a14:imgLayer r:embed="rId4">
                    <a14:imgEffect>
                      <a14:backgroundRemoval t="0" b="96933" l="0" r="100000"/>
                    </a14:imgEffect>
                    <a14:imgEffect>
                      <a14:saturation sat="200000"/>
                    </a14:imgEffect>
                  </a14:imgLayer>
                </a14:imgProps>
              </a:ext>
            </a:extLst>
          </a:blip>
          <a:stretch>
            <a:fillRect/>
          </a:stretch>
        </p:blipFill>
        <p:spPr>
          <a:xfrm>
            <a:off x="6548090" y="3385698"/>
            <a:ext cx="2767106" cy="3838624"/>
          </a:xfrm>
          <a:prstGeom prst="rect">
            <a:avLst/>
          </a:prstGeom>
        </p:spPr>
      </p:pic>
      <p:pic>
        <p:nvPicPr>
          <p:cNvPr id="1042" name="Picture 18" descr="https://chateau20.com/wp-content/uploads/2018/04/clock-20mins.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4968" y="485774"/>
            <a:ext cx="863079" cy="1050535"/>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Image result for cartoon vine growing"/>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10000" b="90000" l="0" r="99222"/>
                    </a14:imgEffect>
                    <a14:imgEffect>
                      <a14:colorTemperature colorTemp="8800"/>
                    </a14:imgEffect>
                    <a14:imgEffect>
                      <a14:saturation sat="66000"/>
                    </a14:imgEffect>
                  </a14:imgLayer>
                </a14:imgProps>
              </a:ext>
              <a:ext uri="{28A0092B-C50C-407E-A947-70E740481C1C}">
                <a14:useLocalDpi xmlns:a14="http://schemas.microsoft.com/office/drawing/2010/main" val="0"/>
              </a:ext>
            </a:extLst>
          </a:blip>
          <a:srcRect t="17675" b="20726"/>
          <a:stretch/>
        </p:blipFill>
        <p:spPr bwMode="auto">
          <a:xfrm rot="16200000">
            <a:off x="6716770" y="1318738"/>
            <a:ext cx="3479187" cy="109537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http://www.raultiru.com/images/10-benefits-of-read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4641" t="73740" r="60551" b="7958"/>
          <a:stretch/>
        </p:blipFill>
        <p:spPr bwMode="auto">
          <a:xfrm>
            <a:off x="4255000" y="4629089"/>
            <a:ext cx="2692908" cy="212377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http://www.raultiru.com/images/10-benefits-of-read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51776" t="73274" r="8317" b="7958"/>
          <a:stretch/>
        </p:blipFill>
        <p:spPr bwMode="auto">
          <a:xfrm>
            <a:off x="621792" y="4546500"/>
            <a:ext cx="3087358" cy="2177851"/>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Image result for cartoon child looking up"/>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backgroundRemoval t="6863" b="94608" l="9728" r="92218"/>
                    </a14:imgEffect>
                    <a14:imgEffect>
                      <a14:brightnessContrast contrast="-20000"/>
                    </a14:imgEffect>
                  </a14:imgLayer>
                </a14:imgProps>
              </a:ext>
              <a:ext uri="{28A0092B-C50C-407E-A947-70E740481C1C}">
                <a14:useLocalDpi xmlns:a14="http://schemas.microsoft.com/office/drawing/2010/main" val="0"/>
              </a:ext>
            </a:extLst>
          </a:blip>
          <a:srcRect t="6702"/>
          <a:stretch/>
        </p:blipFill>
        <p:spPr bwMode="auto">
          <a:xfrm flipH="1">
            <a:off x="6004879" y="5109477"/>
            <a:ext cx="1477999" cy="1781053"/>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Man Person Jacket Reaching Out Png Image - Cartoon Reaching - person reaching png "/>
          <p:cNvPicPr>
            <a:picLocks noChangeAspect="1" noChangeArrowheads="1"/>
          </p:cNvPicPr>
          <p:nvPr/>
        </p:nvPicPr>
        <p:blipFill>
          <a:blip r:embed="rId10" cstate="print">
            <a:extLst>
              <a:ext uri="{BEBA8EAE-BF5A-486C-A8C5-ECC9F3942E4B}">
                <a14:imgProps xmlns:a14="http://schemas.microsoft.com/office/drawing/2010/main">
                  <a14:imgLayer r:embed="rId11">
                    <a14:imgEffect>
                      <a14:backgroundRemoval t="1323" b="100000" l="10000" r="90000"/>
                    </a14:imgEffect>
                    <a14:imgEffect>
                      <a14:artisticCrisscrossEtching/>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rot="21381791">
            <a:off x="6775893" y="668374"/>
            <a:ext cx="2183501" cy="3230158"/>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Image result for cartoon flag"/>
          <p:cNvPicPr>
            <a:picLocks noChangeAspect="1" noChangeArrowheads="1"/>
          </p:cNvPicPr>
          <p:nvPr/>
        </p:nvPicPr>
        <p:blipFill>
          <a:blip r:embed="rId12" cstate="print">
            <a:extLst>
              <a:ext uri="{BEBA8EAE-BF5A-486C-A8C5-ECC9F3942E4B}">
                <a14:imgProps xmlns:a14="http://schemas.microsoft.com/office/drawing/2010/main">
                  <a14:imgLayer r:embed="rId13">
                    <a14:imgEffect>
                      <a14:backgroundRemoval t="10000" b="90000" l="10000" r="90000"/>
                    </a14:imgEffect>
                    <a14:imgEffect>
                      <a14:artisticPaintBrush/>
                    </a14:imgEffect>
                  </a14:imgLayer>
                </a14:imgProps>
              </a:ext>
              <a:ext uri="{28A0092B-C50C-407E-A947-70E740481C1C}">
                <a14:useLocalDpi xmlns:a14="http://schemas.microsoft.com/office/drawing/2010/main" val="0"/>
              </a:ext>
            </a:extLst>
          </a:blip>
          <a:srcRect/>
          <a:stretch>
            <a:fillRect/>
          </a:stretch>
        </p:blipFill>
        <p:spPr bwMode="auto">
          <a:xfrm rot="21113854">
            <a:off x="7213200" y="-195686"/>
            <a:ext cx="2164913" cy="1443275"/>
          </a:xfrm>
          <a:prstGeom prst="rect">
            <a:avLst/>
          </a:prstGeom>
          <a:noFill/>
          <a:extLst>
            <a:ext uri="{909E8E84-426E-40DD-AFC4-6F175D3DCCD1}">
              <a14:hiddenFill xmlns:a14="http://schemas.microsoft.com/office/drawing/2010/main">
                <a:solidFill>
                  <a:srgbClr val="FFFFFF"/>
                </a:solidFill>
              </a14:hiddenFill>
            </a:ext>
          </a:extLst>
        </p:spPr>
      </p:pic>
      <p:sp>
        <p:nvSpPr>
          <p:cNvPr id="8" name="Flowchart: Punched Tape 7"/>
          <p:cNvSpPr/>
          <p:nvPr/>
        </p:nvSpPr>
        <p:spPr>
          <a:xfrm rot="21346575">
            <a:off x="7968063" y="41722"/>
            <a:ext cx="957859" cy="518930"/>
          </a:xfrm>
          <a:prstGeom prst="flowChartPunchedTap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effectLst>
                  <a:outerShdw blurRad="38100" dist="38100" dir="2700000" algn="tl">
                    <a:srgbClr val="000000">
                      <a:alpha val="43137"/>
                    </a:srgbClr>
                  </a:outerShdw>
                </a:effectLst>
              </a:rPr>
              <a:t>Potential </a:t>
            </a:r>
          </a:p>
        </p:txBody>
      </p:sp>
    </p:spTree>
    <p:extLst>
      <p:ext uri="{BB962C8B-B14F-4D97-AF65-F5344CB8AC3E}">
        <p14:creationId xmlns:p14="http://schemas.microsoft.com/office/powerpoint/2010/main" val="3572634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
        <p:nvSpPr>
          <p:cNvPr id="9" name="WordArt 7"/>
          <p:cNvSpPr>
            <a:spLocks noChangeArrowheads="1" noChangeShapeType="1" noTextEdit="1"/>
          </p:cNvSpPr>
          <p:nvPr/>
        </p:nvSpPr>
        <p:spPr bwMode="auto">
          <a:xfrm>
            <a:off x="2001105" y="129747"/>
            <a:ext cx="5141790" cy="879474"/>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endParaRPr lang="en-GB" sz="2800" kern="10" spc="0" dirty="0">
              <a:ln w="9525">
                <a:solidFill>
                  <a:srgbClr val="000000"/>
                </a:solidFill>
                <a:round/>
                <a:headEnd/>
                <a:tailEnd/>
              </a:ln>
              <a:solidFill>
                <a:srgbClr val="FFCC00"/>
              </a:solidFill>
              <a:effectLst/>
              <a:latin typeface="Arial Black" panose="020B0A04020102020204" pitchFamily="34" charset="0"/>
            </a:endParaRPr>
          </a:p>
        </p:txBody>
      </p:sp>
      <p:sp>
        <p:nvSpPr>
          <p:cNvPr id="10" name="Text Box 8"/>
          <p:cNvSpPr txBox="1">
            <a:spLocks noChangeArrowheads="1"/>
          </p:cNvSpPr>
          <p:nvPr/>
        </p:nvSpPr>
        <p:spPr bwMode="auto">
          <a:xfrm>
            <a:off x="486142" y="6258989"/>
            <a:ext cx="1600200" cy="314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rgbClr val="000000"/>
                </a:solidFill>
                <a:effectLst/>
                <a:latin typeface="Comic Sans MS" panose="030F0702030302020204" pitchFamily="66" charset="0"/>
              </a:rPr>
              <a:t>Sponsored in part by</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grpSp>
        <p:nvGrpSpPr>
          <p:cNvPr id="14" name="Group 15"/>
          <p:cNvGrpSpPr>
            <a:grpSpLocks/>
          </p:cNvGrpSpPr>
          <p:nvPr/>
        </p:nvGrpSpPr>
        <p:grpSpPr bwMode="auto">
          <a:xfrm>
            <a:off x="7328388" y="3666759"/>
            <a:ext cx="1676400" cy="631825"/>
            <a:chOff x="111147225" y="110147100"/>
            <a:chExt cx="2000250" cy="857250"/>
          </a:xfrm>
        </p:grpSpPr>
        <p:pic>
          <p:nvPicPr>
            <p:cNvPr id="1040" name="Picture 16" descr="Image result for ticket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204033">
              <a:off x="111147225" y="110147100"/>
              <a:ext cx="2000250" cy="85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 name="Text Box 17"/>
            <p:cNvSpPr txBox="1">
              <a:spLocks noChangeArrowheads="1"/>
            </p:cNvSpPr>
            <p:nvPr/>
          </p:nvSpPr>
          <p:spPr bwMode="auto">
            <a:xfrm rot="1185641">
              <a:off x="111253561" y="110232428"/>
              <a:ext cx="1795198" cy="680680"/>
            </a:xfrm>
            <a:prstGeom prst="rect">
              <a:avLst/>
            </a:prstGeom>
            <a:solidFill>
              <a:srgbClr val="008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500" b="0" i="0" u="none" strike="noStrike" cap="none" normalizeH="0" baseline="0" dirty="0" smtClean="0">
                  <a:ln>
                    <a:noFill/>
                  </a:ln>
                  <a:solidFill>
                    <a:srgbClr val="FFFFFF"/>
                  </a:solidFill>
                  <a:effectLst/>
                  <a:latin typeface="Comic Sans MS" panose="030F0702030302020204" pitchFamily="66" charset="0"/>
                </a:rPr>
                <a:t>SKIP THE LUNCH QUEUE</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grpSp>
      <p:sp>
        <p:nvSpPr>
          <p:cNvPr id="16" name="Text Box 18"/>
          <p:cNvSpPr txBox="1">
            <a:spLocks noChangeArrowheads="1"/>
          </p:cNvSpPr>
          <p:nvPr/>
        </p:nvSpPr>
        <p:spPr bwMode="auto">
          <a:xfrm>
            <a:off x="1804988" y="926787"/>
            <a:ext cx="5178058" cy="11622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Comic Sans MS" panose="030F0702030302020204" pitchFamily="66" charset="0"/>
              </a:rPr>
              <a:t>The more books you read,</a:t>
            </a:r>
          </a:p>
          <a:p>
            <a:pPr marL="0" marR="0" lvl="0" indent="0" algn="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Comic Sans MS" panose="030F0702030302020204" pitchFamily="66" charset="0"/>
              </a:rPr>
              <a:t>the more quizzes you can take.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Comic Sans MS" panose="030F0702030302020204" pitchFamily="66" charset="0"/>
              </a:rPr>
              <a:t>The more quizzes you pass,</a:t>
            </a:r>
          </a:p>
          <a:p>
            <a:pPr marL="0" marR="0" lvl="0" indent="0" algn="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Comic Sans MS" panose="030F0702030302020204" pitchFamily="66" charset="0"/>
              </a:rPr>
              <a:t>the more points you collect.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rgbClr val="000000"/>
                </a:solidFill>
                <a:effectLst/>
                <a:latin typeface="Comic Sans MS" panose="030F0702030302020204" pitchFamily="66" charset="0"/>
              </a:rPr>
              <a:t>The more points you have,</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7" name="AutoShape 19"/>
          <p:cNvSpPr>
            <a:spLocks noChangeArrowheads="1"/>
          </p:cNvSpPr>
          <p:nvPr/>
        </p:nvSpPr>
        <p:spPr bwMode="auto">
          <a:xfrm>
            <a:off x="1050925" y="2605677"/>
            <a:ext cx="6915150" cy="755650"/>
          </a:xfrm>
          <a:prstGeom prst="ribbon2">
            <a:avLst>
              <a:gd name="adj1" fmla="val 12500"/>
              <a:gd name="adj2" fmla="val 75000"/>
            </a:avLst>
          </a:prstGeom>
          <a:solidFill>
            <a:srgbClr val="FFCC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000" b="0" i="0" u="none" strike="noStrike" cap="none" normalizeH="0" baseline="0" smtClean="0">
                <a:ln>
                  <a:noFill/>
                </a:ln>
                <a:solidFill>
                  <a:srgbClr val="000000"/>
                </a:solidFill>
                <a:effectLst/>
                <a:latin typeface="Comic Sans MS" panose="030F0702030302020204" pitchFamily="66" charset="0"/>
              </a:rPr>
              <a:t>THE BETTER THE PRIZE!</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18" name="WordArt 20"/>
          <p:cNvSpPr>
            <a:spLocks noChangeArrowheads="1" noChangeShapeType="1" noTextEdit="1"/>
          </p:cNvSpPr>
          <p:nvPr/>
        </p:nvSpPr>
        <p:spPr bwMode="auto">
          <a:xfrm>
            <a:off x="2448902" y="108938"/>
            <a:ext cx="3934313" cy="74527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kern="10" spc="0" dirty="0" smtClean="0">
                <a:ln w="9525">
                  <a:solidFill>
                    <a:srgbClr val="000000"/>
                  </a:solidFill>
                  <a:round/>
                  <a:headEnd/>
                  <a:tailEnd/>
                </a:ln>
                <a:solidFill>
                  <a:srgbClr val="FFCC00"/>
                </a:solidFill>
                <a:effectLst/>
                <a:latin typeface="Arial Black" panose="020B0A04020102020204" pitchFamily="34" charset="0"/>
              </a:rPr>
              <a:t>Accelerated Reader</a:t>
            </a:r>
          </a:p>
          <a:p>
            <a:pPr algn="ctr" rtl="0">
              <a:buNone/>
            </a:pPr>
            <a:r>
              <a:rPr lang="en-GB" sz="3600" kern="10" spc="0" dirty="0" smtClean="0">
                <a:ln w="9525">
                  <a:solidFill>
                    <a:srgbClr val="000000"/>
                  </a:solidFill>
                  <a:round/>
                  <a:headEnd/>
                  <a:tailEnd/>
                </a:ln>
                <a:solidFill>
                  <a:srgbClr val="FFCC00"/>
                </a:solidFill>
                <a:effectLst/>
                <a:latin typeface="Arial Black" panose="020B0A04020102020204" pitchFamily="34" charset="0"/>
              </a:rPr>
              <a:t>Points for Prizes</a:t>
            </a:r>
            <a:endParaRPr lang="en-GB" sz="3600" kern="10" spc="0" dirty="0">
              <a:ln w="9525">
                <a:solidFill>
                  <a:srgbClr val="000000"/>
                </a:solidFill>
                <a:round/>
                <a:headEnd/>
                <a:tailEnd/>
              </a:ln>
              <a:solidFill>
                <a:srgbClr val="FFCC00"/>
              </a:solidFill>
              <a:effectLst/>
              <a:latin typeface="Arial Black" panose="020B0A04020102020204" pitchFamily="34" charset="0"/>
            </a:endParaRPr>
          </a:p>
        </p:txBody>
      </p:sp>
      <p:sp>
        <p:nvSpPr>
          <p:cNvPr id="20" name="Text Box 22"/>
          <p:cNvSpPr txBox="1">
            <a:spLocks noChangeArrowheads="1"/>
          </p:cNvSpPr>
          <p:nvPr/>
        </p:nvSpPr>
        <p:spPr bwMode="auto">
          <a:xfrm>
            <a:off x="1670538" y="3477784"/>
            <a:ext cx="6787662" cy="26627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rgbClr val="000000"/>
                </a:solidFill>
                <a:effectLst/>
                <a:latin typeface="Comic Sans MS" panose="030F0702030302020204" pitchFamily="66" charset="0"/>
              </a:rPr>
              <a:t>    </a:t>
            </a:r>
            <a:r>
              <a:rPr kumimoji="0" lang="en-GB" altLang="en-US" sz="1400" b="0" i="0" u="none" strike="noStrike" cap="none" normalizeH="0" baseline="0" dirty="0" smtClean="0">
                <a:ln>
                  <a:noFill/>
                </a:ln>
                <a:solidFill>
                  <a:srgbClr val="000000"/>
                </a:solidFill>
                <a:effectLst/>
                <a:latin typeface="Comic Sans MS" panose="030F0702030302020204" pitchFamily="66" charset="0"/>
              </a:rPr>
              <a:t>6 / 15      Bookmark</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  10 / 30      Item of Stationery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  20 / 100    ‘Skip the Lunch Queue’ Pass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  50 / 200   A Mufti 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  80 / 350   Book Voucher</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125 / 450    Day Out Adventure Ticket for first 10 students to reach points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 A Million Words — Certificate, Class Chart points</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dirty="0">
              <a:solidFill>
                <a:srgbClr val="000000"/>
              </a:solidFill>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rgbClr val="000000"/>
                </a:solidFill>
                <a:effectLst/>
                <a:latin typeface="Comic Sans MS" panose="030F0702030302020204" pitchFamily="66" charset="0"/>
              </a:rPr>
              <a:t>First to 10 million words— Prize to be confirmed</a:t>
            </a:r>
            <a:endParaRPr kumimoji="0" lang="en-US" altLang="en-US" sz="1400" b="0" i="0" u="none" strike="noStrike" cap="none" normalizeH="0" baseline="0" dirty="0" smtClean="0">
              <a:ln>
                <a:noFill/>
              </a:ln>
              <a:solidFill>
                <a:schemeClr val="tx1"/>
              </a:solidFill>
              <a:effectLst/>
              <a:latin typeface="Arial" panose="020B0604020202020204" pitchFamily="34" charset="0"/>
            </a:endParaRPr>
          </a:p>
        </p:txBody>
      </p:sp>
      <p:pic>
        <p:nvPicPr>
          <p:cNvPr id="1047" name="Picture 23" descr="Image result for pens and pencils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6588" y="4927461"/>
            <a:ext cx="611187" cy="820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48"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4125" y="6282375"/>
            <a:ext cx="1733550" cy="354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21" name="Text Box 25"/>
          <p:cNvSpPr txBox="1">
            <a:spLocks noChangeArrowheads="1"/>
          </p:cNvSpPr>
          <p:nvPr/>
        </p:nvSpPr>
        <p:spPr bwMode="auto">
          <a:xfrm>
            <a:off x="580781" y="5911886"/>
            <a:ext cx="702945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rgbClr val="000000"/>
                </a:solidFill>
                <a:effectLst/>
                <a:latin typeface="Comic Sans MS" panose="030F0702030302020204" pitchFamily="66" charset="0"/>
              </a:rPr>
              <a:t>Prizes will be delivered to your English class.</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1050" name="Picture 26" descr="th[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0144" y="6051586"/>
            <a:ext cx="744538" cy="6810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1371396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41361"/>
            <a:ext cx="2286000" cy="2286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p:txBody>
          <a:bodyPr>
            <a:normAutofit fontScale="90000"/>
          </a:bodyPr>
          <a:lstStyle/>
          <a:p>
            <a:r>
              <a:rPr lang="en-GB" dirty="0"/>
              <a:t>How is my </a:t>
            </a:r>
            <a:br>
              <a:rPr lang="en-GB" dirty="0"/>
            </a:br>
            <a:r>
              <a:rPr lang="en-GB" dirty="0"/>
              <a:t>reading monitored?</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AR is very clever!  It knows your</a:t>
            </a:r>
          </a:p>
          <a:p>
            <a:pPr marL="0" indent="0">
              <a:buNone/>
            </a:pPr>
            <a:r>
              <a:rPr lang="en-GB" dirty="0"/>
              <a:t> reading age and therefore it knows how </a:t>
            </a:r>
          </a:p>
          <a:p>
            <a:pPr marL="0" indent="0">
              <a:buNone/>
            </a:pPr>
            <a:r>
              <a:rPr lang="en-GB" dirty="0"/>
              <a:t>long it should take you to finish your book. </a:t>
            </a:r>
          </a:p>
          <a:p>
            <a:pPr marL="0" indent="0">
              <a:buNone/>
            </a:pPr>
            <a:endParaRPr lang="en-GB" dirty="0"/>
          </a:p>
          <a:p>
            <a:pPr marL="0" indent="0">
              <a:buNone/>
            </a:pPr>
            <a:r>
              <a:rPr lang="en-GB" dirty="0"/>
              <a:t> When you have taken a quiz on your book, it works out how many minutes a day you must have read for.</a:t>
            </a:r>
          </a:p>
          <a:p>
            <a:pPr marL="0" indent="0">
              <a:buNone/>
            </a:pPr>
            <a:endParaRPr lang="en-GB" dirty="0"/>
          </a:p>
          <a:p>
            <a:pPr marL="0" indent="0">
              <a:buNone/>
            </a:pPr>
            <a:r>
              <a:rPr lang="en-GB" dirty="0"/>
              <a:t>Every two weeks your teacher runs a report in class to check your daily reading time is at least 20 minutes.</a:t>
            </a:r>
          </a:p>
          <a:p>
            <a:pPr marL="0" indent="0">
              <a:buNone/>
            </a:pPr>
            <a:r>
              <a:rPr lang="en-GB" dirty="0"/>
              <a:t>Praise Points will be issued where students have gone above and beyond!</a:t>
            </a:r>
          </a:p>
          <a:p>
            <a:pPr marL="0" indent="0">
              <a:buNone/>
            </a:pPr>
            <a:endParaRPr lang="en-GB" dirty="0"/>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Tree>
    <p:extLst>
      <p:ext uri="{BB962C8B-B14F-4D97-AF65-F5344CB8AC3E}">
        <p14:creationId xmlns:p14="http://schemas.microsoft.com/office/powerpoint/2010/main" val="2331784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 Examples</a:t>
            </a:r>
          </a:p>
        </p:txBody>
      </p:sp>
      <p:sp>
        <p:nvSpPr>
          <p:cNvPr id="3" name="Content Placeholder 2"/>
          <p:cNvSpPr>
            <a:spLocks noGrp="1"/>
          </p:cNvSpPr>
          <p:nvPr>
            <p:ph idx="1"/>
          </p:nvPr>
        </p:nvSpPr>
        <p:spPr/>
        <p:txBody>
          <a:bodyPr>
            <a:normAutofit fontScale="70000" lnSpcReduction="20000"/>
          </a:bodyPr>
          <a:lstStyle/>
          <a:p>
            <a:pPr marL="0" indent="0">
              <a:buNone/>
            </a:pPr>
            <a:r>
              <a:rPr lang="en-GB" dirty="0"/>
              <a:t>Jenny has a reading age of 13.4 and a ZPD of 4.7-6.9</a:t>
            </a:r>
          </a:p>
          <a:p>
            <a:pPr marL="0" indent="0">
              <a:buNone/>
            </a:pPr>
            <a:r>
              <a:rPr lang="en-GB" dirty="0"/>
              <a:t>She takes one week to read a book levelled 5.2</a:t>
            </a:r>
          </a:p>
          <a:p>
            <a:pPr marL="0" indent="0">
              <a:buNone/>
            </a:pPr>
            <a:r>
              <a:rPr lang="en-GB" dirty="0"/>
              <a:t>She gets 10/10</a:t>
            </a:r>
          </a:p>
          <a:p>
            <a:pPr marL="0" indent="0">
              <a:buNone/>
            </a:pPr>
            <a:r>
              <a:rPr lang="en-GB" dirty="0"/>
              <a:t>AR calculates this took Jenny an average of 22 minutes a day to read</a:t>
            </a:r>
          </a:p>
          <a:p>
            <a:pPr marL="0" indent="0">
              <a:buNone/>
            </a:pPr>
            <a:r>
              <a:rPr lang="en-GB" dirty="0"/>
              <a:t>Jenny is now encouraged to select a book 5.3 or above and she is advised of any prizes she can collect.</a:t>
            </a:r>
          </a:p>
          <a:p>
            <a:pPr marL="0" indent="0">
              <a:buNone/>
            </a:pPr>
            <a:r>
              <a:rPr lang="en-GB" dirty="0"/>
              <a:t> </a:t>
            </a:r>
          </a:p>
          <a:p>
            <a:pPr marL="0" indent="0">
              <a:buNone/>
            </a:pPr>
            <a:r>
              <a:rPr lang="en-GB" dirty="0"/>
              <a:t>Sarah has a reading age of 15.2 and a ZPD of 5.9 - 12.9</a:t>
            </a:r>
          </a:p>
          <a:p>
            <a:pPr marL="0" indent="0">
              <a:buNone/>
            </a:pPr>
            <a:r>
              <a:rPr lang="en-GB" dirty="0"/>
              <a:t>She takes two weeks to read a book levelled 5.9</a:t>
            </a:r>
          </a:p>
          <a:p>
            <a:pPr marL="0" indent="0">
              <a:buNone/>
            </a:pPr>
            <a:r>
              <a:rPr lang="en-GB" dirty="0"/>
              <a:t>She gets 8/10</a:t>
            </a:r>
          </a:p>
          <a:p>
            <a:pPr marL="0" indent="0">
              <a:buNone/>
            </a:pPr>
            <a:r>
              <a:rPr lang="en-GB" dirty="0"/>
              <a:t>AR calculates this book took Sarah an average of 9 minutes a day to read.</a:t>
            </a:r>
          </a:p>
          <a:p>
            <a:pPr marL="0" indent="0">
              <a:buNone/>
            </a:pPr>
            <a:r>
              <a:rPr lang="en-GB" dirty="0"/>
              <a:t>Sarah is now invited to Reading Club the following day to make up some of the time. </a:t>
            </a:r>
          </a:p>
          <a:p>
            <a:pPr marL="0" indent="0">
              <a:buNone/>
            </a:pPr>
            <a:endParaRPr lang="en-GB" dirty="0"/>
          </a:p>
        </p:txBody>
      </p:sp>
    </p:spTree>
    <p:extLst>
      <p:ext uri="{BB962C8B-B14F-4D97-AF65-F5344CB8AC3E}">
        <p14:creationId xmlns:p14="http://schemas.microsoft.com/office/powerpoint/2010/main" val="3362771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527636" y="0"/>
            <a:ext cx="1616364" cy="119149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p:txBody>
          <a:bodyPr>
            <a:normAutofit fontScale="90000"/>
          </a:bodyPr>
          <a:lstStyle/>
          <a:p>
            <a:r>
              <a:rPr lang="en-GB" dirty="0"/>
              <a:t>How do I </a:t>
            </a:r>
            <a:br>
              <a:rPr lang="en-GB" dirty="0"/>
            </a:br>
            <a:r>
              <a:rPr lang="en-GB" dirty="0"/>
              <a:t>borrow books from</a:t>
            </a:r>
            <a:br>
              <a:rPr lang="en-GB" dirty="0"/>
            </a:br>
            <a:r>
              <a:rPr lang="en-GB" dirty="0"/>
              <a:t> the library?</a:t>
            </a:r>
          </a:p>
        </p:txBody>
      </p:sp>
      <p:sp>
        <p:nvSpPr>
          <p:cNvPr id="3" name="Content Placeholder 2"/>
          <p:cNvSpPr>
            <a:spLocks noGrp="1"/>
          </p:cNvSpPr>
          <p:nvPr>
            <p:ph idx="1"/>
          </p:nvPr>
        </p:nvSpPr>
        <p:spPr>
          <a:xfrm>
            <a:off x="457200" y="1997364"/>
            <a:ext cx="8229600" cy="4525963"/>
          </a:xfrm>
        </p:spPr>
        <p:txBody>
          <a:bodyPr>
            <a:normAutofit fontScale="62500" lnSpcReduction="20000"/>
          </a:bodyPr>
          <a:lstStyle/>
          <a:p>
            <a:pPr marL="0" indent="0">
              <a:buNone/>
            </a:pPr>
            <a:r>
              <a:rPr lang="en-GB" dirty="0">
                <a:solidFill>
                  <a:srgbClr val="FF0000"/>
                </a:solidFill>
              </a:rPr>
              <a:t>It’s easy! Log into RM Unify and select the Eclipse library tile.</a:t>
            </a:r>
          </a:p>
          <a:p>
            <a:pPr marL="0" indent="0">
              <a:buNone/>
            </a:pPr>
            <a:endParaRPr lang="en-GB" dirty="0">
              <a:solidFill>
                <a:srgbClr val="FF0000"/>
              </a:solidFill>
            </a:endParaRPr>
          </a:p>
          <a:p>
            <a:pPr>
              <a:buFont typeface="Wingdings" panose="05000000000000000000" pitchFamily="2" charset="2"/>
              <a:buChar char="§"/>
            </a:pPr>
            <a:r>
              <a:rPr lang="en-GB" dirty="0"/>
              <a:t>If you are in Year 7, log in with your 20Firstname.Surname.  Your password is your birthday in eight figures (for example  13072009)</a:t>
            </a:r>
          </a:p>
          <a:p>
            <a:pPr>
              <a:buFont typeface="Wingdings" panose="05000000000000000000" pitchFamily="2" charset="2"/>
              <a:buChar char="§"/>
            </a:pPr>
            <a:r>
              <a:rPr lang="en-GB" dirty="0"/>
              <a:t>If you are in any other year, log in with your </a:t>
            </a:r>
            <a:r>
              <a:rPr lang="en-GB" dirty="0" err="1"/>
              <a:t>Firstname.Surname</a:t>
            </a:r>
            <a:r>
              <a:rPr lang="en-GB" dirty="0"/>
              <a:t>.  Your password is your birthday in eight figures (for example  13072011)</a:t>
            </a:r>
          </a:p>
          <a:p>
            <a:pPr>
              <a:buFont typeface="Wingdings" panose="05000000000000000000" pitchFamily="2" charset="2"/>
              <a:buChar char="§"/>
            </a:pPr>
            <a:r>
              <a:rPr lang="en-GB" dirty="0"/>
              <a:t>Use the search engine to search up a book/author you would like to read!  Or you can search by genre if you would rather have a browse.</a:t>
            </a:r>
          </a:p>
          <a:p>
            <a:pPr>
              <a:buFont typeface="Wingdings" panose="05000000000000000000" pitchFamily="2" charset="2"/>
              <a:buChar char="§"/>
            </a:pPr>
            <a:r>
              <a:rPr lang="en-GB" dirty="0"/>
              <a:t>Don’t forget to check the book is in your level (see bottom left of screen!)</a:t>
            </a:r>
          </a:p>
          <a:p>
            <a:pPr>
              <a:buFont typeface="Wingdings" panose="05000000000000000000" pitchFamily="2" charset="2"/>
              <a:buChar char="§"/>
            </a:pPr>
            <a:r>
              <a:rPr lang="en-GB" dirty="0"/>
              <a:t>You will also be able to see if the book is in stock and if you can reserve it.</a:t>
            </a:r>
          </a:p>
          <a:p>
            <a:pPr>
              <a:buFont typeface="Wingdings" panose="05000000000000000000" pitchFamily="2" charset="2"/>
              <a:buChar char="§"/>
            </a:pPr>
            <a:endParaRPr lang="en-GB" dirty="0"/>
          </a:p>
          <a:p>
            <a:pPr marL="0" indent="0">
              <a:buNone/>
            </a:pPr>
            <a:r>
              <a:rPr lang="en-GB" b="1" dirty="0"/>
              <a:t>If you are having trouble getting online, your English teacher or tutor can give you a click and collect form to fill in.  They will drop this in to the library for you.</a:t>
            </a:r>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Tree>
    <p:extLst>
      <p:ext uri="{BB962C8B-B14F-4D97-AF65-F5344CB8AC3E}">
        <p14:creationId xmlns:p14="http://schemas.microsoft.com/office/powerpoint/2010/main" val="583849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41362"/>
            <a:ext cx="2147455" cy="15352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p:txBody>
          <a:bodyPr>
            <a:normAutofit fontScale="90000"/>
          </a:bodyPr>
          <a:lstStyle/>
          <a:p>
            <a:r>
              <a:rPr lang="en-GB" dirty="0"/>
              <a:t>When can I collect</a:t>
            </a:r>
            <a:br>
              <a:rPr lang="en-GB" dirty="0"/>
            </a:br>
            <a:r>
              <a:rPr lang="en-GB" dirty="0"/>
              <a:t> my book?</a:t>
            </a:r>
          </a:p>
        </p:txBody>
      </p:sp>
      <p:sp>
        <p:nvSpPr>
          <p:cNvPr id="3" name="Content Placeholder 2"/>
          <p:cNvSpPr>
            <a:spLocks noGrp="1"/>
          </p:cNvSpPr>
          <p:nvPr>
            <p:ph idx="1"/>
          </p:nvPr>
        </p:nvSpPr>
        <p:spPr/>
        <p:txBody>
          <a:bodyPr>
            <a:normAutofit/>
          </a:bodyPr>
          <a:lstStyle/>
          <a:p>
            <a:pPr marL="0" indent="0">
              <a:buNone/>
            </a:pPr>
            <a:r>
              <a:rPr lang="en-GB" dirty="0"/>
              <a:t>You may collect your book before school, at break/lunch or after school on your designated day.  Duty staff will allow you to leave your collection point in ones or twos (no more!) to do this.  Remember masks must be worn in the library:</a:t>
            </a:r>
          </a:p>
          <a:p>
            <a:pPr marL="0" indent="0">
              <a:buNone/>
            </a:pPr>
            <a:endParaRPr lang="en-GB" dirty="0"/>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993510339"/>
              </p:ext>
            </p:extLst>
          </p:nvPr>
        </p:nvGraphicFramePr>
        <p:xfrm>
          <a:off x="2198253" y="4320916"/>
          <a:ext cx="6031346" cy="1828800"/>
        </p:xfrm>
        <a:graphic>
          <a:graphicData uri="http://schemas.openxmlformats.org/drawingml/2006/table">
            <a:tbl>
              <a:tblPr/>
              <a:tblGrid>
                <a:gridCol w="3015673">
                  <a:extLst>
                    <a:ext uri="{9D8B030D-6E8A-4147-A177-3AD203B41FA5}">
                      <a16:colId xmlns:a16="http://schemas.microsoft.com/office/drawing/2014/main" val="2336052212"/>
                    </a:ext>
                  </a:extLst>
                </a:gridCol>
                <a:gridCol w="3015673">
                  <a:extLst>
                    <a:ext uri="{9D8B030D-6E8A-4147-A177-3AD203B41FA5}">
                      <a16:colId xmlns:a16="http://schemas.microsoft.com/office/drawing/2014/main" val="902360835"/>
                    </a:ext>
                  </a:extLst>
                </a:gridCol>
              </a:tblGrid>
              <a:tr h="0">
                <a:tc>
                  <a:txBody>
                    <a:bodyPr/>
                    <a:lstStyle/>
                    <a:p>
                      <a:r>
                        <a:rPr lang="en-GB" dirty="0">
                          <a:effectLst/>
                        </a:rPr>
                        <a:t>Mon</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tc>
                  <a:txBody>
                    <a:bodyPr/>
                    <a:lstStyle/>
                    <a:p>
                      <a:r>
                        <a:rPr lang="en-GB">
                          <a:effectLst/>
                        </a:rPr>
                        <a:t>7</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extLst>
                  <a:ext uri="{0D108BD9-81ED-4DB2-BD59-A6C34878D82A}">
                    <a16:rowId xmlns:a16="http://schemas.microsoft.com/office/drawing/2014/main" val="313000664"/>
                  </a:ext>
                </a:extLst>
              </a:tr>
              <a:tr h="0">
                <a:tc>
                  <a:txBody>
                    <a:bodyPr/>
                    <a:lstStyle/>
                    <a:p>
                      <a:r>
                        <a:rPr lang="en-GB">
                          <a:effectLst/>
                        </a:rPr>
                        <a:t>Tues</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tc>
                  <a:txBody>
                    <a:bodyPr/>
                    <a:lstStyle/>
                    <a:p>
                      <a:r>
                        <a:rPr lang="en-GB">
                          <a:effectLst/>
                        </a:rPr>
                        <a:t>8</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extLst>
                  <a:ext uri="{0D108BD9-81ED-4DB2-BD59-A6C34878D82A}">
                    <a16:rowId xmlns:a16="http://schemas.microsoft.com/office/drawing/2014/main" val="1000904039"/>
                  </a:ext>
                </a:extLst>
              </a:tr>
              <a:tr h="0">
                <a:tc>
                  <a:txBody>
                    <a:bodyPr/>
                    <a:lstStyle/>
                    <a:p>
                      <a:r>
                        <a:rPr lang="en-GB" dirty="0">
                          <a:effectLst/>
                        </a:rPr>
                        <a:t>Wed</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tc>
                  <a:txBody>
                    <a:bodyPr/>
                    <a:lstStyle/>
                    <a:p>
                      <a:r>
                        <a:rPr lang="en-GB">
                          <a:effectLst/>
                        </a:rPr>
                        <a:t>9</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extLst>
                  <a:ext uri="{0D108BD9-81ED-4DB2-BD59-A6C34878D82A}">
                    <a16:rowId xmlns:a16="http://schemas.microsoft.com/office/drawing/2014/main" val="1692167679"/>
                  </a:ext>
                </a:extLst>
              </a:tr>
              <a:tr h="0">
                <a:tc>
                  <a:txBody>
                    <a:bodyPr/>
                    <a:lstStyle/>
                    <a:p>
                      <a:r>
                        <a:rPr lang="en-GB" dirty="0">
                          <a:effectLst/>
                        </a:rPr>
                        <a:t>Thurs</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tc>
                  <a:txBody>
                    <a:bodyPr/>
                    <a:lstStyle/>
                    <a:p>
                      <a:r>
                        <a:rPr lang="en-GB" dirty="0">
                          <a:effectLst/>
                        </a:rPr>
                        <a:t>10</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extLst>
                  <a:ext uri="{0D108BD9-81ED-4DB2-BD59-A6C34878D82A}">
                    <a16:rowId xmlns:a16="http://schemas.microsoft.com/office/drawing/2014/main" val="2567292025"/>
                  </a:ext>
                </a:extLst>
              </a:tr>
              <a:tr h="0">
                <a:tc>
                  <a:txBody>
                    <a:bodyPr/>
                    <a:lstStyle/>
                    <a:p>
                      <a:r>
                        <a:rPr lang="en-GB" dirty="0">
                          <a:effectLst/>
                        </a:rPr>
                        <a:t>Fri</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tc>
                  <a:txBody>
                    <a:bodyPr/>
                    <a:lstStyle/>
                    <a:p>
                      <a:r>
                        <a:rPr lang="en-GB" dirty="0">
                          <a:effectLst/>
                        </a:rPr>
                        <a:t>11 &amp; P16</a:t>
                      </a:r>
                    </a:p>
                  </a:txBody>
                  <a:tcPr anchor="ctr">
                    <a:lnL w="7620" cap="flat" cmpd="sng" algn="ctr">
                      <a:solidFill>
                        <a:srgbClr val="ABABAB"/>
                      </a:solidFill>
                      <a:prstDash val="solid"/>
                      <a:round/>
                      <a:headEnd type="none" w="med" len="med"/>
                      <a:tailEnd type="none" w="med" len="med"/>
                    </a:lnL>
                    <a:lnR w="7620" cap="flat" cmpd="sng" algn="ctr">
                      <a:solidFill>
                        <a:srgbClr val="ABABAB"/>
                      </a:solidFill>
                      <a:prstDash val="solid"/>
                      <a:round/>
                      <a:headEnd type="none" w="med" len="med"/>
                      <a:tailEnd type="none" w="med" len="med"/>
                    </a:lnR>
                    <a:lnT w="7620" cap="flat" cmpd="sng" algn="ctr">
                      <a:solidFill>
                        <a:srgbClr val="ABABAB"/>
                      </a:solidFill>
                      <a:prstDash val="solid"/>
                      <a:round/>
                      <a:headEnd type="none" w="med" len="med"/>
                      <a:tailEnd type="none" w="med" len="med"/>
                    </a:lnT>
                    <a:lnB w="7620" cap="flat" cmpd="sng" algn="ctr">
                      <a:solidFill>
                        <a:srgbClr val="ABABAB"/>
                      </a:solidFill>
                      <a:prstDash val="solid"/>
                      <a:round/>
                      <a:headEnd type="none" w="med" len="med"/>
                      <a:tailEnd type="none" w="med" len="med"/>
                    </a:lnB>
                    <a:solidFill>
                      <a:srgbClr val="FFFFFF"/>
                    </a:solidFill>
                  </a:tcPr>
                </a:tc>
                <a:extLst>
                  <a:ext uri="{0D108BD9-81ED-4DB2-BD59-A6C34878D82A}">
                    <a16:rowId xmlns:a16="http://schemas.microsoft.com/office/drawing/2014/main" val="761054099"/>
                  </a:ext>
                </a:extLst>
              </a:tr>
            </a:tbl>
          </a:graphicData>
        </a:graphic>
      </p:graphicFrame>
    </p:spTree>
    <p:extLst>
      <p:ext uri="{BB962C8B-B14F-4D97-AF65-F5344CB8AC3E}">
        <p14:creationId xmlns:p14="http://schemas.microsoft.com/office/powerpoint/2010/main" val="2733251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41361"/>
            <a:ext cx="2286000" cy="15588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p:txBody>
          <a:bodyPr>
            <a:normAutofit fontScale="90000"/>
          </a:bodyPr>
          <a:lstStyle/>
          <a:p>
            <a:r>
              <a:rPr lang="en-GB" dirty="0"/>
              <a:t>How do I return</a:t>
            </a:r>
            <a:br>
              <a:rPr lang="en-GB" dirty="0"/>
            </a:br>
            <a:r>
              <a:rPr lang="en-GB" dirty="0"/>
              <a:t>my book?</a:t>
            </a:r>
          </a:p>
        </p:txBody>
      </p:sp>
      <p:sp>
        <p:nvSpPr>
          <p:cNvPr id="3" name="Content Placeholder 2"/>
          <p:cNvSpPr>
            <a:spLocks noGrp="1"/>
          </p:cNvSpPr>
          <p:nvPr>
            <p:ph idx="1"/>
          </p:nvPr>
        </p:nvSpPr>
        <p:spPr/>
        <p:txBody>
          <a:bodyPr>
            <a:normAutofit/>
          </a:bodyPr>
          <a:lstStyle/>
          <a:p>
            <a:pPr marL="0" indent="0">
              <a:buNone/>
            </a:pPr>
            <a:r>
              <a:rPr lang="en-GB" dirty="0"/>
              <a:t>Pop it in to the Turner block</a:t>
            </a:r>
          </a:p>
          <a:p>
            <a:pPr marL="0" indent="0">
              <a:buNone/>
            </a:pPr>
            <a:r>
              <a:rPr lang="en-GB" dirty="0"/>
              <a:t>collection box at the bottom of the stairs!</a:t>
            </a:r>
          </a:p>
          <a:p>
            <a:pPr marL="0" indent="0">
              <a:buNone/>
            </a:pPr>
            <a:endParaRPr lang="en-GB" dirty="0"/>
          </a:p>
          <a:p>
            <a:pPr marL="0" indent="0">
              <a:buNone/>
            </a:pPr>
            <a:r>
              <a:rPr lang="en-GB" dirty="0"/>
              <a:t>You can do this on any day.</a:t>
            </a:r>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Tree>
    <p:extLst>
      <p:ext uri="{BB962C8B-B14F-4D97-AF65-F5344CB8AC3E}">
        <p14:creationId xmlns:p14="http://schemas.microsoft.com/office/powerpoint/2010/main" val="3917138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509164" y="190560"/>
            <a:ext cx="1634836" cy="15588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p:txBody>
          <a:bodyPr>
            <a:normAutofit/>
          </a:bodyPr>
          <a:lstStyle/>
          <a:p>
            <a:r>
              <a:rPr lang="en-GB" dirty="0"/>
              <a:t>How do I take a quiz?</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Again- easy!</a:t>
            </a:r>
          </a:p>
          <a:p>
            <a:r>
              <a:rPr lang="en-GB" dirty="0"/>
              <a:t>Log on and go to RM Unify</a:t>
            </a:r>
          </a:p>
          <a:p>
            <a:r>
              <a:rPr lang="en-GB" dirty="0"/>
              <a:t>Go to Accelerated Reader</a:t>
            </a:r>
          </a:p>
          <a:p>
            <a:r>
              <a:rPr lang="en-GB" dirty="0"/>
              <a:t>Choose ‘Take a Quiz’</a:t>
            </a:r>
          </a:p>
          <a:p>
            <a:r>
              <a:rPr lang="en-GB" dirty="0"/>
              <a:t>Search up your book and away you go!</a:t>
            </a:r>
          </a:p>
          <a:p>
            <a:r>
              <a:rPr lang="en-GB" dirty="0"/>
              <a:t>DO: Quiz as soon as you have finished your book!</a:t>
            </a:r>
          </a:p>
          <a:p>
            <a:r>
              <a:rPr lang="en-GB" dirty="0"/>
              <a:t>DON’T: quiz on a book you haven’t finished, read a long time ago or have only seen the film of.  It won’t go well.</a:t>
            </a:r>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Tree>
    <p:extLst>
      <p:ext uri="{BB962C8B-B14F-4D97-AF65-F5344CB8AC3E}">
        <p14:creationId xmlns:p14="http://schemas.microsoft.com/office/powerpoint/2010/main" val="375878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58000" y="41361"/>
            <a:ext cx="2286000" cy="15588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Title 1"/>
          <p:cNvSpPr>
            <a:spLocks noGrp="1"/>
          </p:cNvSpPr>
          <p:nvPr>
            <p:ph type="title"/>
          </p:nvPr>
        </p:nvSpPr>
        <p:spPr>
          <a:xfrm>
            <a:off x="138545" y="274638"/>
            <a:ext cx="8548255" cy="1143000"/>
          </a:xfrm>
        </p:spPr>
        <p:txBody>
          <a:bodyPr>
            <a:normAutofit fontScale="90000"/>
          </a:bodyPr>
          <a:lstStyle/>
          <a:p>
            <a:r>
              <a:rPr lang="en-GB" dirty="0"/>
              <a:t>What if I don’t</a:t>
            </a:r>
            <a:br>
              <a:rPr lang="en-GB" dirty="0"/>
            </a:br>
            <a:r>
              <a:rPr lang="en-GB" dirty="0"/>
              <a:t> take part?</a:t>
            </a:r>
          </a:p>
        </p:txBody>
      </p:sp>
      <p:sp>
        <p:nvSpPr>
          <p:cNvPr id="3" name="Content Placeholder 2"/>
          <p:cNvSpPr>
            <a:spLocks noGrp="1"/>
          </p:cNvSpPr>
          <p:nvPr>
            <p:ph idx="1"/>
          </p:nvPr>
        </p:nvSpPr>
        <p:spPr>
          <a:xfrm>
            <a:off x="457200" y="1438565"/>
            <a:ext cx="8229600" cy="4525963"/>
          </a:xfrm>
        </p:spPr>
        <p:txBody>
          <a:bodyPr>
            <a:normAutofit fontScale="62500" lnSpcReduction="20000"/>
          </a:bodyPr>
          <a:lstStyle/>
          <a:p>
            <a:pPr marL="0" indent="0">
              <a:buNone/>
            </a:pPr>
            <a:r>
              <a:rPr lang="en-GB" dirty="0"/>
              <a:t>It’s a whole school expectation and is not optional! </a:t>
            </a:r>
          </a:p>
          <a:p>
            <a:pPr marL="0" indent="0">
              <a:buNone/>
            </a:pPr>
            <a:endParaRPr lang="en-GB" dirty="0"/>
          </a:p>
          <a:p>
            <a:pPr marL="0" indent="0">
              <a:buNone/>
            </a:pPr>
            <a:r>
              <a:rPr lang="en-GB" dirty="0"/>
              <a:t>Do make sure you have find a book that is in your level and is enjoyable to you- then you will fly a long and enjoy your reading.  If you are reading a particularly long book and have not quizzed in the last two weeks, your teacher may accept an email from a parent to confirm you have done your 20 minutes a day: please check with your teacher first, as this should not be a regular occurrence.</a:t>
            </a:r>
          </a:p>
          <a:p>
            <a:pPr marL="0" indent="0">
              <a:buNone/>
            </a:pPr>
            <a:endParaRPr lang="en-GB" dirty="0"/>
          </a:p>
          <a:p>
            <a:pPr marL="0" indent="0">
              <a:buNone/>
            </a:pPr>
            <a:r>
              <a:rPr lang="en-GB" dirty="0"/>
              <a:t>However, if your minutes still fall below the expected 20 when your teacher checks, you will be required to attend lunchtime reading club with and English teacher who will help you catch up.</a:t>
            </a:r>
          </a:p>
          <a:p>
            <a:pPr marL="0" indent="0">
              <a:buNone/>
            </a:pPr>
            <a:endParaRPr lang="en-GB" dirty="0"/>
          </a:p>
          <a:p>
            <a:pPr marL="0" indent="0">
              <a:buNone/>
            </a:pPr>
            <a:r>
              <a:rPr lang="en-GB" sz="5100" b="1" dirty="0"/>
              <a:t>Reading Clubs will commence </a:t>
            </a:r>
            <a:r>
              <a:rPr lang="en-GB" sz="5100" b="1" dirty="0" err="1"/>
              <a:t>fom</a:t>
            </a:r>
            <a:r>
              <a:rPr lang="en-GB" sz="5100" b="1" dirty="0"/>
              <a:t> the week beginning </a:t>
            </a:r>
            <a:r>
              <a:rPr lang="en-GB" sz="5100" b="1" dirty="0">
                <a:solidFill>
                  <a:schemeClr val="accent6">
                    <a:lumMod val="75000"/>
                  </a:schemeClr>
                </a:solidFill>
              </a:rPr>
              <a:t>November 16</a:t>
            </a:r>
            <a:r>
              <a:rPr lang="en-GB" sz="5100" b="1" baseline="30000" dirty="0">
                <a:solidFill>
                  <a:schemeClr val="accent6">
                    <a:lumMod val="75000"/>
                  </a:schemeClr>
                </a:solidFill>
              </a:rPr>
              <a:t>th</a:t>
            </a:r>
            <a:r>
              <a:rPr lang="en-GB" sz="5100" b="1" dirty="0">
                <a:solidFill>
                  <a:schemeClr val="accent6">
                    <a:lumMod val="75000"/>
                  </a:schemeClr>
                </a:solidFill>
              </a:rPr>
              <a:t>.</a:t>
            </a:r>
          </a:p>
          <a:p>
            <a:pPr marL="0" indent="0">
              <a:buNone/>
            </a:pPr>
            <a:endParaRPr lang="en-GB" dirty="0"/>
          </a:p>
        </p:txBody>
      </p:sp>
      <p:sp>
        <p:nvSpPr>
          <p:cNvPr id="6" name="Title 1"/>
          <p:cNvSpPr txBox="1">
            <a:spLocks/>
          </p:cNvSpPr>
          <p:nvPr/>
        </p:nvSpPr>
        <p:spPr>
          <a:xfrm>
            <a:off x="685800" y="3457436"/>
            <a:ext cx="7772400" cy="1470025"/>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Tree>
    <p:extLst>
      <p:ext uri="{BB962C8B-B14F-4D97-AF65-F5344CB8AC3E}">
        <p14:creationId xmlns:p14="http://schemas.microsoft.com/office/powerpoint/2010/main" val="3948524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48948" y="73891"/>
            <a:ext cx="2286000" cy="1625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5" name="Title 4"/>
          <p:cNvSpPr>
            <a:spLocks noGrp="1"/>
          </p:cNvSpPr>
          <p:nvPr>
            <p:ph type="ctrTitle"/>
          </p:nvPr>
        </p:nvSpPr>
        <p:spPr>
          <a:xfrm>
            <a:off x="286219" y="503769"/>
            <a:ext cx="6478129" cy="1470025"/>
          </a:xfrm>
        </p:spPr>
        <p:txBody>
          <a:bodyPr/>
          <a:lstStyle/>
          <a:p>
            <a:r>
              <a:rPr lang="en-US" b="1" dirty="0">
                <a:ln w="12700">
                  <a:solidFill>
                    <a:schemeClr val="tx2">
                      <a:satMod val="155000"/>
                    </a:schemeClr>
                  </a:solidFill>
                  <a:prstDash val="solid"/>
                </a:ln>
                <a:effectLst>
                  <a:outerShdw blurRad="41275" dist="20320" dir="1800000" algn="tl" rotWithShape="0">
                    <a:srgbClr val="000000">
                      <a:alpha val="40000"/>
                    </a:srgbClr>
                  </a:outerShdw>
                </a:effectLst>
              </a:rPr>
              <a:t>A whole school reading initiative at ECC</a:t>
            </a:r>
          </a:p>
        </p:txBody>
      </p:sp>
      <p:sp>
        <p:nvSpPr>
          <p:cNvPr id="6" name="Title 1"/>
          <p:cNvSpPr txBox="1">
            <a:spLocks/>
          </p:cNvSpPr>
          <p:nvPr/>
        </p:nvSpPr>
        <p:spPr>
          <a:xfrm>
            <a:off x="650190" y="7586026"/>
            <a:ext cx="6687046" cy="1288542"/>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endParaRPr lang="en-US" dirty="0"/>
          </a:p>
        </p:txBody>
      </p:sp>
      <p:sp>
        <p:nvSpPr>
          <p:cNvPr id="7" name="TextBox 6"/>
          <p:cNvSpPr txBox="1"/>
          <p:nvPr/>
        </p:nvSpPr>
        <p:spPr>
          <a:xfrm>
            <a:off x="286219" y="6078561"/>
            <a:ext cx="184731" cy="461665"/>
          </a:xfrm>
          <a:prstGeom prst="rect">
            <a:avLst/>
          </a:prstGeom>
          <a:noFill/>
        </p:spPr>
        <p:txBody>
          <a:bodyPr wrap="none" rtlCol="0">
            <a:spAutoFit/>
          </a:bodyPr>
          <a:lstStyle/>
          <a:p>
            <a:endParaRPr lang="en-US" sz="2400" dirty="0"/>
          </a:p>
        </p:txBody>
      </p:sp>
      <p:pic>
        <p:nvPicPr>
          <p:cNvPr id="2050"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950" y="1973794"/>
            <a:ext cx="8183523" cy="4884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588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1677</TotalTime>
  <Words>1064</Words>
  <Application>Microsoft Office PowerPoint</Application>
  <PresentationFormat>On-screen Show (4:3)</PresentationFormat>
  <Paragraphs>106</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 Black</vt:lpstr>
      <vt:lpstr>Calibri</vt:lpstr>
      <vt:lpstr>Comic Sans MS</vt:lpstr>
      <vt:lpstr>Wingdings</vt:lpstr>
      <vt:lpstr>Office Theme</vt:lpstr>
      <vt:lpstr>A whole school reading initiative at ECC</vt:lpstr>
      <vt:lpstr>PowerPoint Presentation</vt:lpstr>
      <vt:lpstr>Why is it so important?</vt:lpstr>
      <vt:lpstr>PowerPoint Presentation</vt:lpstr>
      <vt:lpstr>But it’s not all about exams!</vt:lpstr>
      <vt:lpstr>PowerPoint Presentation</vt:lpstr>
      <vt:lpstr>PowerPoint Presentation</vt:lpstr>
      <vt:lpstr>How is my  reading monitored?</vt:lpstr>
      <vt:lpstr> Examples</vt:lpstr>
      <vt:lpstr>How do I  borrow books from  the library?</vt:lpstr>
      <vt:lpstr>When can I collect  my book?</vt:lpstr>
      <vt:lpstr>How do I return my book?</vt:lpstr>
      <vt:lpstr>How do I take a quiz?</vt:lpstr>
      <vt:lpstr>What if I don’t  take part?</vt:lpstr>
      <vt:lpstr>A whole school reading initiative at ECC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AR will impact on reading ages and therefore their subject outcomes</dc:title>
  <dc:creator>Lydia Watson</dc:creator>
  <cp:lastModifiedBy>Emily-Jane Perry</cp:lastModifiedBy>
  <cp:revision>26</cp:revision>
  <dcterms:created xsi:type="dcterms:W3CDTF">2019-08-27T12:27:20Z</dcterms:created>
  <dcterms:modified xsi:type="dcterms:W3CDTF">2020-11-10T10:51:52Z</dcterms:modified>
</cp:coreProperties>
</file>