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 lvl="0">
      <a:defRPr lang="en-US"/>
    </a:defPPr>
    <a:lvl1pPr marL="0" lv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lvl="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lvl="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lvl="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lvl="4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lvl="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lvl="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lvl="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lvl="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A3704F-B8E5-2688-77D1-A91EECD54DC5}" v="272" dt="2025-09-17T16:33:06.1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P Rowe" userId="S::philippa.rowe@exmouthcollege.devon.sch.uk::47965f6e-6da8-4291-a619-ca514fbc665d" providerId="AD" clId="Web-{801F695E-82F8-4062-FC66-591844025902}"/>
    <pc:docChg chg="modSld">
      <pc:chgData name="Mrs P Rowe" userId="S::philippa.rowe@exmouthcollege.devon.sch.uk::47965f6e-6da8-4291-a619-ca514fbc665d" providerId="AD" clId="Web-{801F695E-82F8-4062-FC66-591844025902}" dt="2021-07-01T08:38:35.094" v="0" actId="1076"/>
      <pc:docMkLst>
        <pc:docMk/>
      </pc:docMkLst>
      <pc:sldChg chg="modSp">
        <pc:chgData name="Mrs P Rowe" userId="S::philippa.rowe@exmouthcollege.devon.sch.uk::47965f6e-6da8-4291-a619-ca514fbc665d" providerId="AD" clId="Web-{801F695E-82F8-4062-FC66-591844025902}" dt="2021-07-01T08:38:35.094" v="0" actId="1076"/>
        <pc:sldMkLst>
          <pc:docMk/>
          <pc:sldMk cId="1074321042" sldId="256"/>
        </pc:sldMkLst>
      </pc:sldChg>
    </pc:docChg>
  </pc:docChgLst>
  <pc:docChgLst>
    <pc:chgData name="Lauren Coull" userId="S::lauren.coull@exmouthcollege.devon.sch.uk::284056a2-2e51-454d-b75a-e1d73cb611dc" providerId="AD" clId="Web-{93A3704F-B8E5-2688-77D1-A91EECD54DC5}"/>
    <pc:docChg chg="modSld">
      <pc:chgData name="Lauren Coull" userId="S::lauren.coull@exmouthcollege.devon.sch.uk::284056a2-2e51-454d-b75a-e1d73cb611dc" providerId="AD" clId="Web-{93A3704F-B8E5-2688-77D1-A91EECD54DC5}" dt="2025-09-17T16:33:06.115" v="145" actId="1076"/>
      <pc:docMkLst>
        <pc:docMk/>
      </pc:docMkLst>
      <pc:sldChg chg="modSp">
        <pc:chgData name="Lauren Coull" userId="S::lauren.coull@exmouthcollege.devon.sch.uk::284056a2-2e51-454d-b75a-e1d73cb611dc" providerId="AD" clId="Web-{93A3704F-B8E5-2688-77D1-A91EECD54DC5}" dt="2025-09-17T16:33:06.115" v="145" actId="1076"/>
        <pc:sldMkLst>
          <pc:docMk/>
          <pc:sldMk cId="1074321042" sldId="256"/>
        </pc:sldMkLst>
        <pc:spChg chg="mod">
          <ac:chgData name="Lauren Coull" userId="S::lauren.coull@exmouthcollege.devon.sch.uk::284056a2-2e51-454d-b75a-e1d73cb611dc" providerId="AD" clId="Web-{93A3704F-B8E5-2688-77D1-A91EECD54DC5}" dt="2025-09-17T15:14:45.418" v="67" actId="20577"/>
          <ac:spMkLst>
            <pc:docMk/>
            <pc:sldMk cId="1074321042" sldId="256"/>
            <ac:spMk id="192" creationId="{22DFE848-10E2-4CE5-B94A-3BD485F7FAC3}"/>
          </ac:spMkLst>
        </pc:spChg>
        <pc:spChg chg="mod">
          <ac:chgData name="Lauren Coull" userId="S::lauren.coull@exmouthcollege.devon.sch.uk::284056a2-2e51-454d-b75a-e1d73cb611dc" providerId="AD" clId="Web-{93A3704F-B8E5-2688-77D1-A91EECD54DC5}" dt="2025-09-17T16:32:10.364" v="140" actId="20577"/>
          <ac:spMkLst>
            <pc:docMk/>
            <pc:sldMk cId="1074321042" sldId="256"/>
            <ac:spMk id="194" creationId="{22DFE848-10E2-4CE5-B94A-3BD485F7FAC3}"/>
          </ac:spMkLst>
        </pc:spChg>
        <pc:spChg chg="mod">
          <ac:chgData name="Lauren Coull" userId="S::lauren.coull@exmouthcollege.devon.sch.uk::284056a2-2e51-454d-b75a-e1d73cb611dc" providerId="AD" clId="Web-{93A3704F-B8E5-2688-77D1-A91EECD54DC5}" dt="2025-09-17T15:13:41.745" v="51" actId="20577"/>
          <ac:spMkLst>
            <pc:docMk/>
            <pc:sldMk cId="1074321042" sldId="256"/>
            <ac:spMk id="195" creationId="{68B3EEC5-6EF9-4DF2-B5F5-E784E0426EE4}"/>
          </ac:spMkLst>
        </pc:spChg>
        <pc:spChg chg="mod">
          <ac:chgData name="Lauren Coull" userId="S::lauren.coull@exmouthcollege.devon.sch.uk::284056a2-2e51-454d-b75a-e1d73cb611dc" providerId="AD" clId="Web-{93A3704F-B8E5-2688-77D1-A91EECD54DC5}" dt="2025-09-17T16:32:53.927" v="144" actId="20577"/>
          <ac:spMkLst>
            <pc:docMk/>
            <pc:sldMk cId="1074321042" sldId="256"/>
            <ac:spMk id="258" creationId="{68B3EEC5-6EF9-4DF2-B5F5-E784E0426EE4}"/>
          </ac:spMkLst>
        </pc:spChg>
        <pc:spChg chg="mod">
          <ac:chgData name="Lauren Coull" userId="S::lauren.coull@exmouthcollege.devon.sch.uk::284056a2-2e51-454d-b75a-e1d73cb611dc" providerId="AD" clId="Web-{93A3704F-B8E5-2688-77D1-A91EECD54DC5}" dt="2025-09-17T16:33:06.115" v="145" actId="1076"/>
          <ac:spMkLst>
            <pc:docMk/>
            <pc:sldMk cId="1074321042" sldId="256"/>
            <ac:spMk id="260" creationId="{68B3EEC5-6EF9-4DF2-B5F5-E784E0426EE4}"/>
          </ac:spMkLst>
        </pc:spChg>
        <pc:spChg chg="mod">
          <ac:chgData name="Lauren Coull" userId="S::lauren.coull@exmouthcollege.devon.sch.uk::284056a2-2e51-454d-b75a-e1d73cb611dc" providerId="AD" clId="Web-{93A3704F-B8E5-2688-77D1-A91EECD54DC5}" dt="2025-09-17T15:12:07.306" v="17" actId="20577"/>
          <ac:spMkLst>
            <pc:docMk/>
            <pc:sldMk cId="1074321042" sldId="256"/>
            <ac:spMk id="378" creationId="{CC24386B-9D74-4BA6-A0FA-31B9310EF6E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9" rIns="91438" bIns="4571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9"/>
            <a:ext cx="5438775" cy="3908425"/>
          </a:xfrm>
          <a:prstGeom prst="rect">
            <a:avLst/>
          </a:prstGeom>
        </p:spPr>
        <p:txBody>
          <a:bodyPr vert="horz" lIns="91438" tIns="45719" rIns="91438" bIns="4571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" name="Picture 30" descr="Image result for gold st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3714">
            <a:off x="-345165" y="534589"/>
            <a:ext cx="3121736" cy="312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1007944" y="12977132"/>
            <a:ext cx="3227472" cy="3786613"/>
          </a:xfrm>
          <a:prstGeom prst="blockArc">
            <a:avLst>
              <a:gd name="adj1" fmla="val 10771735"/>
              <a:gd name="adj2" fmla="val 155561"/>
              <a:gd name="adj3" fmla="val 28975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306299" y="15542026"/>
            <a:ext cx="6273622" cy="93957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                  </a:t>
            </a: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324134" y="10976906"/>
            <a:ext cx="3169937" cy="3250885"/>
          </a:xfrm>
          <a:prstGeom prst="blockArc">
            <a:avLst>
              <a:gd name="adj1" fmla="val 10692523"/>
              <a:gd name="adj2" fmla="val 33583"/>
              <a:gd name="adj3" fmla="val 2947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404969" y="13256703"/>
            <a:ext cx="5522817" cy="9507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552820" y="11013696"/>
            <a:ext cx="5360924" cy="9216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1160260" y="8331136"/>
            <a:ext cx="3205917" cy="4017074"/>
          </a:xfrm>
          <a:prstGeom prst="blockArc">
            <a:avLst>
              <a:gd name="adj1" fmla="val 10180899"/>
              <a:gd name="adj2" fmla="val 21197177"/>
              <a:gd name="adj3" fmla="val 28508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168429" y="6399141"/>
            <a:ext cx="3350223" cy="3208126"/>
          </a:xfrm>
          <a:prstGeom prst="blockArc">
            <a:avLst>
              <a:gd name="adj1" fmla="val 10781880"/>
              <a:gd name="adj2" fmla="val 21497834"/>
              <a:gd name="adj3" fmla="val 2900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512542" y="8741614"/>
            <a:ext cx="5471054" cy="918995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440029" y="6336113"/>
            <a:ext cx="5549856" cy="93511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807871" y="3808185"/>
            <a:ext cx="3345855" cy="357166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5938044" y="1653982"/>
            <a:ext cx="3117868" cy="3332144"/>
          </a:xfrm>
          <a:prstGeom prst="blockArc">
            <a:avLst>
              <a:gd name="adj1" fmla="val 10755410"/>
              <a:gd name="adj2" fmla="val 569901"/>
              <a:gd name="adj3" fmla="val 27181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370081" y="3924681"/>
            <a:ext cx="5571838" cy="93814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2651252" y="6123431"/>
            <a:ext cx="1214980" cy="1304869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2838204" y="633136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1000638" y="8846697"/>
            <a:ext cx="1214980" cy="1304869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1197507" y="9009736"/>
            <a:ext cx="7803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6481534" y="13003815"/>
            <a:ext cx="1214980" cy="1304869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6672876" y="131728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355840" y="1755875"/>
            <a:ext cx="6023138" cy="8526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6479221" y="3687388"/>
            <a:ext cx="1214980" cy="130486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6648832" y="3875210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371486" y="1787600"/>
            <a:ext cx="1231914" cy="806932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6666174" y="13201371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1187843" y="899606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ED9127-A30D-104E-8EB4-510CC7FB4FC3}"/>
              </a:ext>
            </a:extLst>
          </p:cNvPr>
          <p:cNvSpPr txBox="1"/>
          <p:nvPr/>
        </p:nvSpPr>
        <p:spPr>
          <a:xfrm>
            <a:off x="2798469" y="6348267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6681690" y="3879980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237755" y="15318542"/>
            <a:ext cx="1214980" cy="1304869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441836" y="15517880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8464596" y="15387090"/>
            <a:ext cx="841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  </a:t>
            </a:r>
          </a:p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373" name="TextBox 372">
            <a:extLst>
              <a:ext uri="{FF2B5EF4-FFF2-40B4-BE49-F238E27FC236}">
                <a16:creationId xmlns:a16="http://schemas.microsoft.com/office/drawing/2014/main" id="{38877F1C-309F-4559-AE7D-41CA0AD43262}"/>
              </a:ext>
            </a:extLst>
          </p:cNvPr>
          <p:cNvSpPr txBox="1"/>
          <p:nvPr/>
        </p:nvSpPr>
        <p:spPr>
          <a:xfrm>
            <a:off x="3929885" y="15780376"/>
            <a:ext cx="111441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Fantasy</a:t>
            </a:r>
            <a:r>
              <a:rPr lang="en-GB" dirty="0"/>
              <a:t> </a:t>
            </a:r>
          </a:p>
        </p:txBody>
      </p:sp>
      <p:sp>
        <p:nvSpPr>
          <p:cNvPr id="378" name="TextBox 377">
            <a:extLst>
              <a:ext uri="{FF2B5EF4-FFF2-40B4-BE49-F238E27FC236}">
                <a16:creationId xmlns:a16="http://schemas.microsoft.com/office/drawing/2014/main" id="{CC24386B-9D74-4BA6-A0FA-31B9310EF6E0}"/>
              </a:ext>
            </a:extLst>
          </p:cNvPr>
          <p:cNvSpPr txBox="1"/>
          <p:nvPr/>
        </p:nvSpPr>
        <p:spPr>
          <a:xfrm rot="1941407">
            <a:off x="1033062" y="15561520"/>
            <a:ext cx="1483868" cy="42319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2150" dirty="0">
                <a:solidFill>
                  <a:schemeClr val="bg1"/>
                </a:solidFill>
                <a:ea typeface="Calibri"/>
                <a:cs typeface="Calibri"/>
              </a:rPr>
              <a:t>Melodrama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6C74B10A-04F6-47A6-95B3-01CA0E612753}"/>
              </a:ext>
            </a:extLst>
          </p:cNvPr>
          <p:cNvSpPr txBox="1"/>
          <p:nvPr/>
        </p:nvSpPr>
        <p:spPr>
          <a:xfrm rot="19982362">
            <a:off x="1171472" y="13756834"/>
            <a:ext cx="1101712" cy="4239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Puppets</a:t>
            </a:r>
          </a:p>
        </p:txBody>
      </p:sp>
      <p:sp>
        <p:nvSpPr>
          <p:cNvPr id="382" name="TextBox 381">
            <a:extLst>
              <a:ext uri="{FF2B5EF4-FFF2-40B4-BE49-F238E27FC236}">
                <a16:creationId xmlns:a16="http://schemas.microsoft.com/office/drawing/2014/main" id="{770CC5E4-E698-49C9-83D6-A6F7BDE42083}"/>
              </a:ext>
            </a:extLst>
          </p:cNvPr>
          <p:cNvSpPr txBox="1"/>
          <p:nvPr/>
        </p:nvSpPr>
        <p:spPr>
          <a:xfrm>
            <a:off x="3252657" y="13359855"/>
            <a:ext cx="174159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Working from script</a:t>
            </a:r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67C65427-0953-4FE5-9E73-079736B7AAC7}"/>
              </a:ext>
            </a:extLst>
          </p:cNvPr>
          <p:cNvSpPr txBox="1"/>
          <p:nvPr/>
        </p:nvSpPr>
        <p:spPr>
          <a:xfrm rot="20372655">
            <a:off x="7861797" y="13168283"/>
            <a:ext cx="1075051" cy="755591"/>
          </a:xfrm>
          <a:custGeom>
            <a:avLst/>
            <a:gdLst>
              <a:gd name="connsiteX0" fmla="*/ 0 w 1568645"/>
              <a:gd name="connsiteY0" fmla="*/ 0 h 423962"/>
              <a:gd name="connsiteX1" fmla="*/ 1568645 w 1568645"/>
              <a:gd name="connsiteY1" fmla="*/ 0 h 423962"/>
              <a:gd name="connsiteX2" fmla="*/ 1568645 w 1568645"/>
              <a:gd name="connsiteY2" fmla="*/ 423962 h 423962"/>
              <a:gd name="connsiteX3" fmla="*/ 0 w 1568645"/>
              <a:gd name="connsiteY3" fmla="*/ 423962 h 423962"/>
              <a:gd name="connsiteX4" fmla="*/ 0 w 1568645"/>
              <a:gd name="connsiteY4" fmla="*/ 0 h 423962"/>
              <a:gd name="connsiteX0" fmla="*/ 0 w 1568645"/>
              <a:gd name="connsiteY0" fmla="*/ 268228 h 692190"/>
              <a:gd name="connsiteX1" fmla="*/ 1487281 w 1568645"/>
              <a:gd name="connsiteY1" fmla="*/ 0 h 692190"/>
              <a:gd name="connsiteX2" fmla="*/ 1568645 w 1568645"/>
              <a:gd name="connsiteY2" fmla="*/ 692190 h 692190"/>
              <a:gd name="connsiteX3" fmla="*/ 0 w 1568645"/>
              <a:gd name="connsiteY3" fmla="*/ 692190 h 692190"/>
              <a:gd name="connsiteX4" fmla="*/ 0 w 1568645"/>
              <a:gd name="connsiteY4" fmla="*/ 268228 h 692190"/>
              <a:gd name="connsiteX0" fmla="*/ 0 w 1568645"/>
              <a:gd name="connsiteY0" fmla="*/ 0 h 431473"/>
              <a:gd name="connsiteX1" fmla="*/ 1386699 w 1568645"/>
              <a:gd name="connsiteY1" fmla="*/ 431473 h 431473"/>
              <a:gd name="connsiteX2" fmla="*/ 1568645 w 1568645"/>
              <a:gd name="connsiteY2" fmla="*/ 423962 h 431473"/>
              <a:gd name="connsiteX3" fmla="*/ 0 w 1568645"/>
              <a:gd name="connsiteY3" fmla="*/ 423962 h 431473"/>
              <a:gd name="connsiteX4" fmla="*/ 0 w 1568645"/>
              <a:gd name="connsiteY4" fmla="*/ 0 h 431473"/>
              <a:gd name="connsiteX0" fmla="*/ 0 w 1601694"/>
              <a:gd name="connsiteY0" fmla="*/ 0 h 579338"/>
              <a:gd name="connsiteX1" fmla="*/ 1419748 w 1601694"/>
              <a:gd name="connsiteY1" fmla="*/ 579338 h 579338"/>
              <a:gd name="connsiteX2" fmla="*/ 1601694 w 1601694"/>
              <a:gd name="connsiteY2" fmla="*/ 571827 h 579338"/>
              <a:gd name="connsiteX3" fmla="*/ 33049 w 1601694"/>
              <a:gd name="connsiteY3" fmla="*/ 571827 h 579338"/>
              <a:gd name="connsiteX4" fmla="*/ 0 w 1601694"/>
              <a:gd name="connsiteY4" fmla="*/ 0 h 579338"/>
              <a:gd name="connsiteX0" fmla="*/ 0 w 1601694"/>
              <a:gd name="connsiteY0" fmla="*/ 0 h 571827"/>
              <a:gd name="connsiteX1" fmla="*/ 1477044 w 1601694"/>
              <a:gd name="connsiteY1" fmla="*/ 165019 h 571827"/>
              <a:gd name="connsiteX2" fmla="*/ 1601694 w 1601694"/>
              <a:gd name="connsiteY2" fmla="*/ 571827 h 571827"/>
              <a:gd name="connsiteX3" fmla="*/ 33049 w 1601694"/>
              <a:gd name="connsiteY3" fmla="*/ 571827 h 571827"/>
              <a:gd name="connsiteX4" fmla="*/ 0 w 1601694"/>
              <a:gd name="connsiteY4" fmla="*/ 0 h 571827"/>
              <a:gd name="connsiteX0" fmla="*/ 0 w 1601694"/>
              <a:gd name="connsiteY0" fmla="*/ 72675 h 644502"/>
              <a:gd name="connsiteX1" fmla="*/ 1450686 w 1601694"/>
              <a:gd name="connsiteY1" fmla="*/ 0 h 644502"/>
              <a:gd name="connsiteX2" fmla="*/ 1601694 w 1601694"/>
              <a:gd name="connsiteY2" fmla="*/ 644502 h 644502"/>
              <a:gd name="connsiteX3" fmla="*/ 33049 w 1601694"/>
              <a:gd name="connsiteY3" fmla="*/ 644502 h 644502"/>
              <a:gd name="connsiteX4" fmla="*/ 0 w 1601694"/>
              <a:gd name="connsiteY4" fmla="*/ 72675 h 644502"/>
              <a:gd name="connsiteX0" fmla="*/ 0 w 1601694"/>
              <a:gd name="connsiteY0" fmla="*/ 72675 h 644502"/>
              <a:gd name="connsiteX1" fmla="*/ 1450686 w 1601694"/>
              <a:gd name="connsiteY1" fmla="*/ 0 h 644502"/>
              <a:gd name="connsiteX2" fmla="*/ 1601694 w 1601694"/>
              <a:gd name="connsiteY2" fmla="*/ 644502 h 644502"/>
              <a:gd name="connsiteX3" fmla="*/ 33049 w 1601694"/>
              <a:gd name="connsiteY3" fmla="*/ 644502 h 644502"/>
              <a:gd name="connsiteX4" fmla="*/ 0 w 1601694"/>
              <a:gd name="connsiteY4" fmla="*/ 72675 h 644502"/>
              <a:gd name="connsiteX0" fmla="*/ 0 w 1601694"/>
              <a:gd name="connsiteY0" fmla="*/ 72675 h 644502"/>
              <a:gd name="connsiteX1" fmla="*/ 1450686 w 1601694"/>
              <a:gd name="connsiteY1" fmla="*/ 0 h 644502"/>
              <a:gd name="connsiteX2" fmla="*/ 1601694 w 1601694"/>
              <a:gd name="connsiteY2" fmla="*/ 644502 h 644502"/>
              <a:gd name="connsiteX3" fmla="*/ 33049 w 1601694"/>
              <a:gd name="connsiteY3" fmla="*/ 644502 h 644502"/>
              <a:gd name="connsiteX4" fmla="*/ 0 w 1601694"/>
              <a:gd name="connsiteY4" fmla="*/ 72675 h 644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1694" h="644502">
                <a:moveTo>
                  <a:pt x="0" y="72675"/>
                </a:moveTo>
                <a:cubicBezTo>
                  <a:pt x="483562" y="48450"/>
                  <a:pt x="852422" y="529001"/>
                  <a:pt x="1450686" y="0"/>
                </a:cubicBezTo>
                <a:lnTo>
                  <a:pt x="1601694" y="644502"/>
                </a:lnTo>
                <a:lnTo>
                  <a:pt x="33049" y="644502"/>
                </a:lnTo>
                <a:lnTo>
                  <a:pt x="0" y="72675"/>
                </a:lnTo>
                <a:close/>
              </a:path>
            </a:pathLst>
          </a:cu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Silent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Movies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EAF90B06-8935-4DAD-B284-BE41773AC65A}"/>
              </a:ext>
            </a:extLst>
          </p:cNvPr>
          <p:cNvSpPr txBox="1"/>
          <p:nvPr/>
        </p:nvSpPr>
        <p:spPr>
          <a:xfrm rot="1465398">
            <a:off x="7765417" y="11382736"/>
            <a:ext cx="1191480" cy="4239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Macbeth</a:t>
            </a:r>
          </a:p>
        </p:txBody>
      </p:sp>
      <p:sp>
        <p:nvSpPr>
          <p:cNvPr id="398" name="TextBox 397">
            <a:extLst>
              <a:ext uri="{FF2B5EF4-FFF2-40B4-BE49-F238E27FC236}">
                <a16:creationId xmlns:a16="http://schemas.microsoft.com/office/drawing/2014/main" id="{FB57C482-45F1-4694-A3DA-101280C85690}"/>
              </a:ext>
            </a:extLst>
          </p:cNvPr>
          <p:cNvSpPr txBox="1"/>
          <p:nvPr/>
        </p:nvSpPr>
        <p:spPr>
          <a:xfrm>
            <a:off x="4211720" y="11081176"/>
            <a:ext cx="2176925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Devising/ Physical Theatre</a:t>
            </a:r>
          </a:p>
        </p:txBody>
      </p:sp>
      <p:sp>
        <p:nvSpPr>
          <p:cNvPr id="403" name="TextBox 402">
            <a:extLst>
              <a:ext uri="{FF2B5EF4-FFF2-40B4-BE49-F238E27FC236}">
                <a16:creationId xmlns:a16="http://schemas.microsoft.com/office/drawing/2014/main" id="{C4D41047-3F57-4D36-8D66-0797ACA38CF1}"/>
              </a:ext>
            </a:extLst>
          </p:cNvPr>
          <p:cNvSpPr txBox="1"/>
          <p:nvPr/>
        </p:nvSpPr>
        <p:spPr>
          <a:xfrm>
            <a:off x="1931995" y="11055540"/>
            <a:ext cx="130737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Bugsy Malone</a:t>
            </a:r>
          </a:p>
        </p:txBody>
      </p:sp>
      <p:sp>
        <p:nvSpPr>
          <p:cNvPr id="410" name="TextBox 409">
            <a:extLst>
              <a:ext uri="{FF2B5EF4-FFF2-40B4-BE49-F238E27FC236}">
                <a16:creationId xmlns:a16="http://schemas.microsoft.com/office/drawing/2014/main" id="{0746D7E2-AC2E-4653-A12E-57C00B2FC601}"/>
              </a:ext>
            </a:extLst>
          </p:cNvPr>
          <p:cNvSpPr txBox="1"/>
          <p:nvPr/>
        </p:nvSpPr>
        <p:spPr>
          <a:xfrm>
            <a:off x="2179360" y="8807480"/>
            <a:ext cx="196304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Monologues and duologues</a:t>
            </a:r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14838829-58A0-4041-8308-A97D26C969D8}"/>
              </a:ext>
            </a:extLst>
          </p:cNvPr>
          <p:cNvSpPr txBox="1"/>
          <p:nvPr/>
        </p:nvSpPr>
        <p:spPr>
          <a:xfrm>
            <a:off x="5300782" y="6418580"/>
            <a:ext cx="139459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Group Devising</a:t>
            </a:r>
            <a:r>
              <a:rPr lang="en-GB" dirty="0"/>
              <a:t> 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:a16="http://schemas.microsoft.com/office/drawing/2014/main" id="{BC25674C-22F1-445A-ABE7-095F86443DAE}"/>
              </a:ext>
            </a:extLst>
          </p:cNvPr>
          <p:cNvSpPr txBox="1"/>
          <p:nvPr/>
        </p:nvSpPr>
        <p:spPr>
          <a:xfrm>
            <a:off x="4561576" y="8830261"/>
            <a:ext cx="158675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Stage Combat</a:t>
            </a:r>
            <a:r>
              <a:rPr lang="en-GB" dirty="0"/>
              <a:t> </a:t>
            </a:r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27060600-ADAD-482F-9848-47F2D2B88815}"/>
              </a:ext>
            </a:extLst>
          </p:cNvPr>
          <p:cNvSpPr txBox="1"/>
          <p:nvPr/>
        </p:nvSpPr>
        <p:spPr>
          <a:xfrm>
            <a:off x="1434655" y="6346846"/>
            <a:ext cx="1282500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Skills Audit</a:t>
            </a:r>
          </a:p>
        </p:txBody>
      </p:sp>
      <p:sp>
        <p:nvSpPr>
          <p:cNvPr id="421" name="TextBox 420">
            <a:extLst>
              <a:ext uri="{FF2B5EF4-FFF2-40B4-BE49-F238E27FC236}">
                <a16:creationId xmlns:a16="http://schemas.microsoft.com/office/drawing/2014/main" id="{FD686275-1F5F-47BB-AB36-D5DD18A23774}"/>
              </a:ext>
            </a:extLst>
          </p:cNvPr>
          <p:cNvSpPr txBox="1"/>
          <p:nvPr/>
        </p:nvSpPr>
        <p:spPr>
          <a:xfrm rot="2922685">
            <a:off x="8201420" y="6930877"/>
            <a:ext cx="1171339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Group scripts</a:t>
            </a:r>
          </a:p>
        </p:txBody>
      </p:sp>
      <p:sp>
        <p:nvSpPr>
          <p:cNvPr id="430" name="TextBox 429">
            <a:extLst>
              <a:ext uri="{FF2B5EF4-FFF2-40B4-BE49-F238E27FC236}">
                <a16:creationId xmlns:a16="http://schemas.microsoft.com/office/drawing/2014/main" id="{D8903E49-0C28-4F09-BC42-518EEFD3FFAB}"/>
              </a:ext>
            </a:extLst>
          </p:cNvPr>
          <p:cNvSpPr txBox="1"/>
          <p:nvPr/>
        </p:nvSpPr>
        <p:spPr>
          <a:xfrm rot="19099742">
            <a:off x="7617199" y="3707667"/>
            <a:ext cx="1404826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Style &amp;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 Genre</a:t>
            </a:r>
          </a:p>
        </p:txBody>
      </p:sp>
      <p:sp>
        <p:nvSpPr>
          <p:cNvPr id="431" name="TextBox 430">
            <a:extLst>
              <a:ext uri="{FF2B5EF4-FFF2-40B4-BE49-F238E27FC236}">
                <a16:creationId xmlns:a16="http://schemas.microsoft.com/office/drawing/2014/main" id="{FB8D2152-945E-4CD8-8209-36BE3956CE25}"/>
              </a:ext>
            </a:extLst>
          </p:cNvPr>
          <p:cNvSpPr txBox="1"/>
          <p:nvPr/>
        </p:nvSpPr>
        <p:spPr>
          <a:xfrm>
            <a:off x="4186096" y="1770331"/>
            <a:ext cx="1904689" cy="7555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Understanding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Drama</a:t>
            </a:r>
          </a:p>
        </p:txBody>
      </p:sp>
      <p:sp>
        <p:nvSpPr>
          <p:cNvPr id="432" name="TextBox 431">
            <a:extLst>
              <a:ext uri="{FF2B5EF4-FFF2-40B4-BE49-F238E27FC236}">
                <a16:creationId xmlns:a16="http://schemas.microsoft.com/office/drawing/2014/main" id="{BD0C11BA-0975-4D0D-B20E-597836AF1EE7}"/>
              </a:ext>
            </a:extLst>
          </p:cNvPr>
          <p:cNvSpPr txBox="1"/>
          <p:nvPr/>
        </p:nvSpPr>
        <p:spPr>
          <a:xfrm rot="18891810">
            <a:off x="952541" y="4455981"/>
            <a:ext cx="1127488" cy="7555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Devising</a:t>
            </a:r>
          </a:p>
          <a:p>
            <a:r>
              <a:rPr lang="en-GB" dirty="0">
                <a:solidFill>
                  <a:schemeClr val="bg1"/>
                </a:solidFill>
              </a:rPr>
              <a:t> Drama</a:t>
            </a:r>
          </a:p>
        </p:txBody>
      </p:sp>
      <p:sp>
        <p:nvSpPr>
          <p:cNvPr id="439" name="TextBox 438">
            <a:extLst>
              <a:ext uri="{FF2B5EF4-FFF2-40B4-BE49-F238E27FC236}">
                <a16:creationId xmlns:a16="http://schemas.microsoft.com/office/drawing/2014/main" id="{E2A1C7C6-F3F5-406E-9763-62485721A3B3}"/>
              </a:ext>
            </a:extLst>
          </p:cNvPr>
          <p:cNvSpPr txBox="1"/>
          <p:nvPr/>
        </p:nvSpPr>
        <p:spPr>
          <a:xfrm rot="1730180">
            <a:off x="7459463" y="1957009"/>
            <a:ext cx="1142429" cy="7555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Texts in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 Practice</a:t>
            </a:r>
          </a:p>
        </p:txBody>
      </p:sp>
      <p:pic>
        <p:nvPicPr>
          <p:cNvPr id="449" name="Picture 448" descr="A person wearing a black hat&#10;&#10;Description automatically generated">
            <a:extLst>
              <a:ext uri="{FF2B5EF4-FFF2-40B4-BE49-F238E27FC236}">
                <a16:creationId xmlns:a16="http://schemas.microsoft.com/office/drawing/2014/main" id="{8BDFDE5B-FE29-4C5D-87BA-92EF17FE02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663" y="12198739"/>
            <a:ext cx="742601" cy="897884"/>
          </a:xfrm>
          <a:prstGeom prst="rect">
            <a:avLst/>
          </a:prstGeom>
        </p:spPr>
      </p:pic>
      <p:pic>
        <p:nvPicPr>
          <p:cNvPr id="471" name="Picture 470" descr="A close up of a plant&#10;&#10;Description automatically generated">
            <a:extLst>
              <a:ext uri="{FF2B5EF4-FFF2-40B4-BE49-F238E27FC236}">
                <a16:creationId xmlns:a16="http://schemas.microsoft.com/office/drawing/2014/main" id="{8366B8AB-E3B4-498E-B5AA-75949951ED4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4" t="5115" r="11285"/>
          <a:stretch/>
        </p:blipFill>
        <p:spPr>
          <a:xfrm>
            <a:off x="3320937" y="11087911"/>
            <a:ext cx="809219" cy="767477"/>
          </a:xfrm>
          <a:prstGeom prst="rect">
            <a:avLst/>
          </a:prstGeom>
        </p:spPr>
      </p:pic>
      <p:pic>
        <p:nvPicPr>
          <p:cNvPr id="475" name="Picture 474" descr="A close up of a logo&#10;&#10;Description automatically generated">
            <a:extLst>
              <a:ext uri="{FF2B5EF4-FFF2-40B4-BE49-F238E27FC236}">
                <a16:creationId xmlns:a16="http://schemas.microsoft.com/office/drawing/2014/main" id="{24685E9A-D34C-481A-A0CC-DB874BD69DC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808" y="6401425"/>
            <a:ext cx="1183139" cy="811633"/>
          </a:xfrm>
          <a:prstGeom prst="rect">
            <a:avLst/>
          </a:prstGeom>
        </p:spPr>
      </p:pic>
      <p:pic>
        <p:nvPicPr>
          <p:cNvPr id="483" name="Picture 482" descr="A person holding a sign&#10;&#10;Description automatically generated">
            <a:extLst>
              <a:ext uri="{FF2B5EF4-FFF2-40B4-BE49-F238E27FC236}">
                <a16:creationId xmlns:a16="http://schemas.microsoft.com/office/drawing/2014/main" id="{06510E1A-2DE7-4CEE-85D1-6FA1F10D3EE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151" y="4006279"/>
            <a:ext cx="1220540" cy="771474"/>
          </a:xfrm>
          <a:prstGeom prst="rect">
            <a:avLst/>
          </a:prstGeom>
        </p:spPr>
      </p:pic>
      <p:pic>
        <p:nvPicPr>
          <p:cNvPr id="491" name="Picture 490" descr="A picture containing dress, red&#10;&#10;Description automatically generated">
            <a:extLst>
              <a:ext uri="{FF2B5EF4-FFF2-40B4-BE49-F238E27FC236}">
                <a16:creationId xmlns:a16="http://schemas.microsoft.com/office/drawing/2014/main" id="{5A98BC13-C99F-4814-A9C0-DD6C0951482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233" y="11026300"/>
            <a:ext cx="1114478" cy="742985"/>
          </a:xfrm>
          <a:prstGeom prst="rect">
            <a:avLst/>
          </a:prstGeom>
        </p:spPr>
      </p:pic>
      <p:sp>
        <p:nvSpPr>
          <p:cNvPr id="501" name="TextBox 500">
            <a:extLst>
              <a:ext uri="{FF2B5EF4-FFF2-40B4-BE49-F238E27FC236}">
                <a16:creationId xmlns:a16="http://schemas.microsoft.com/office/drawing/2014/main" id="{03F80F07-1CDA-4559-A758-6E26CAA7F659}"/>
              </a:ext>
            </a:extLst>
          </p:cNvPr>
          <p:cNvSpPr txBox="1"/>
          <p:nvPr/>
        </p:nvSpPr>
        <p:spPr>
          <a:xfrm>
            <a:off x="5893238" y="601579"/>
            <a:ext cx="184731" cy="4239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502" name="TextBox 501">
            <a:extLst>
              <a:ext uri="{FF2B5EF4-FFF2-40B4-BE49-F238E27FC236}">
                <a16:creationId xmlns:a16="http://schemas.microsoft.com/office/drawing/2014/main" id="{F395B8D6-CD7D-4FDD-956F-C8D035D5A1A6}"/>
              </a:ext>
            </a:extLst>
          </p:cNvPr>
          <p:cNvSpPr txBox="1"/>
          <p:nvPr/>
        </p:nvSpPr>
        <p:spPr>
          <a:xfrm>
            <a:off x="1956906" y="313474"/>
            <a:ext cx="5974516" cy="58477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>
                <a:solidFill>
                  <a:schemeClr val="accent1">
                    <a:lumMod val="75000"/>
                  </a:schemeClr>
                </a:solidFill>
              </a:rPr>
              <a:t>Drama Learning Journey</a:t>
            </a: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E3EE54A-C065-4358-9846-906D42BB18F8}"/>
              </a:ext>
            </a:extLst>
          </p:cNvPr>
          <p:cNvSpPr/>
          <p:nvPr/>
        </p:nvSpPr>
        <p:spPr>
          <a:xfrm>
            <a:off x="5729250" y="16523782"/>
            <a:ext cx="159326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100" b="1" dirty="0"/>
              <a:t>Module summary: Development of core vocal and physical skills needed to create a character. Assessment: James Pond Story</a:t>
            </a:r>
            <a:endParaRPr lang="en-GB" sz="1100" dirty="0"/>
          </a:p>
        </p:txBody>
      </p:sp>
      <p:cxnSp>
        <p:nvCxnSpPr>
          <p:cNvPr id="1053" name="Straight Arrow Connector 1052">
            <a:extLst>
              <a:ext uri="{FF2B5EF4-FFF2-40B4-BE49-F238E27FC236}">
                <a16:creationId xmlns:a16="http://schemas.microsoft.com/office/drawing/2014/main" id="{7EC25523-B1FE-480A-9B21-84506628D768}"/>
              </a:ext>
            </a:extLst>
          </p:cNvPr>
          <p:cNvCxnSpPr>
            <a:cxnSpLocks/>
          </p:cNvCxnSpPr>
          <p:nvPr/>
        </p:nvCxnSpPr>
        <p:spPr>
          <a:xfrm>
            <a:off x="4859804" y="7377330"/>
            <a:ext cx="4704" cy="12152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Straight Arrow Connector 513">
            <a:extLst>
              <a:ext uri="{FF2B5EF4-FFF2-40B4-BE49-F238E27FC236}">
                <a16:creationId xmlns:a16="http://schemas.microsoft.com/office/drawing/2014/main" id="{03E6E23F-7A34-4DD7-B7DF-0818ECE902E3}"/>
              </a:ext>
            </a:extLst>
          </p:cNvPr>
          <p:cNvCxnSpPr>
            <a:cxnSpLocks/>
          </p:cNvCxnSpPr>
          <p:nvPr/>
        </p:nvCxnSpPr>
        <p:spPr>
          <a:xfrm flipH="1" flipV="1">
            <a:off x="5893238" y="2639863"/>
            <a:ext cx="6832" cy="11734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Straight Arrow Connector 519">
            <a:extLst>
              <a:ext uri="{FF2B5EF4-FFF2-40B4-BE49-F238E27FC236}">
                <a16:creationId xmlns:a16="http://schemas.microsoft.com/office/drawing/2014/main" id="{97E59B08-754B-4CB1-9643-B7CF6524FC73}"/>
              </a:ext>
            </a:extLst>
          </p:cNvPr>
          <p:cNvCxnSpPr>
            <a:cxnSpLocks/>
          </p:cNvCxnSpPr>
          <p:nvPr/>
        </p:nvCxnSpPr>
        <p:spPr>
          <a:xfrm flipV="1">
            <a:off x="121482" y="5759067"/>
            <a:ext cx="480725" cy="72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Straight Arrow Connector 523">
            <a:extLst>
              <a:ext uri="{FF2B5EF4-FFF2-40B4-BE49-F238E27FC236}">
                <a16:creationId xmlns:a16="http://schemas.microsoft.com/office/drawing/2014/main" id="{532FABDA-FFAD-4F26-BEAF-068062D3C09F}"/>
              </a:ext>
            </a:extLst>
          </p:cNvPr>
          <p:cNvCxnSpPr>
            <a:cxnSpLocks/>
          </p:cNvCxnSpPr>
          <p:nvPr/>
        </p:nvCxnSpPr>
        <p:spPr>
          <a:xfrm>
            <a:off x="5109015" y="5020387"/>
            <a:ext cx="5998" cy="12040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9" name="Straight Arrow Connector 538">
            <a:extLst>
              <a:ext uri="{FF2B5EF4-FFF2-40B4-BE49-F238E27FC236}">
                <a16:creationId xmlns:a16="http://schemas.microsoft.com/office/drawing/2014/main" id="{9A82E50A-0FB3-41A5-BF6D-95F1BCDC201B}"/>
              </a:ext>
            </a:extLst>
          </p:cNvPr>
          <p:cNvCxnSpPr>
            <a:cxnSpLocks/>
          </p:cNvCxnSpPr>
          <p:nvPr/>
        </p:nvCxnSpPr>
        <p:spPr>
          <a:xfrm flipV="1">
            <a:off x="2522885" y="2711302"/>
            <a:ext cx="7664" cy="10390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7" name="Straight Arrow Connector 1056">
            <a:extLst>
              <a:ext uri="{FF2B5EF4-FFF2-40B4-BE49-F238E27FC236}">
                <a16:creationId xmlns:a16="http://schemas.microsoft.com/office/drawing/2014/main" id="{6BBE0AE5-6688-4384-A028-31BC8AA7D213}"/>
              </a:ext>
            </a:extLst>
          </p:cNvPr>
          <p:cNvCxnSpPr>
            <a:cxnSpLocks/>
          </p:cNvCxnSpPr>
          <p:nvPr/>
        </p:nvCxnSpPr>
        <p:spPr>
          <a:xfrm flipV="1">
            <a:off x="1722328" y="16428788"/>
            <a:ext cx="0" cy="10967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2" name="TextBox 1091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4691157" y="16648807"/>
            <a:ext cx="10476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FF0000"/>
                </a:solidFill>
              </a:rPr>
              <a:t>Devising Skills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Action/ Reaction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Mime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Freeze-frame</a:t>
            </a:r>
          </a:p>
        </p:txBody>
      </p:sp>
      <p:sp>
        <p:nvSpPr>
          <p:cNvPr id="1120" name="TextBox 1119">
            <a:extLst>
              <a:ext uri="{FF2B5EF4-FFF2-40B4-BE49-F238E27FC236}">
                <a16:creationId xmlns:a16="http://schemas.microsoft.com/office/drawing/2014/main" id="{D689A629-2F06-4B29-83B5-D4E805FE9208}"/>
              </a:ext>
            </a:extLst>
          </p:cNvPr>
          <p:cNvSpPr txBox="1"/>
          <p:nvPr/>
        </p:nvSpPr>
        <p:spPr>
          <a:xfrm>
            <a:off x="3898650" y="16512350"/>
            <a:ext cx="1070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How to utilise different approaches and techniques to create new work</a:t>
            </a:r>
          </a:p>
        </p:txBody>
      </p:sp>
      <p:cxnSp>
        <p:nvCxnSpPr>
          <p:cNvPr id="1122" name="Straight Arrow Connector 1121">
            <a:extLst>
              <a:ext uri="{FF2B5EF4-FFF2-40B4-BE49-F238E27FC236}">
                <a16:creationId xmlns:a16="http://schemas.microsoft.com/office/drawing/2014/main" id="{1BAD5593-4EC8-4806-B803-25CD62105A77}"/>
              </a:ext>
            </a:extLst>
          </p:cNvPr>
          <p:cNvCxnSpPr>
            <a:cxnSpLocks/>
          </p:cNvCxnSpPr>
          <p:nvPr/>
        </p:nvCxnSpPr>
        <p:spPr>
          <a:xfrm flipH="1" flipV="1">
            <a:off x="5777952" y="16618303"/>
            <a:ext cx="14020" cy="8875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4" name="Straight Arrow Connector 1133">
            <a:extLst>
              <a:ext uri="{FF2B5EF4-FFF2-40B4-BE49-F238E27FC236}">
                <a16:creationId xmlns:a16="http://schemas.microsoft.com/office/drawing/2014/main" id="{041CD269-49BD-4AFA-908B-74871115BDF5}"/>
              </a:ext>
            </a:extLst>
          </p:cNvPr>
          <p:cNvCxnSpPr>
            <a:cxnSpLocks/>
          </p:cNvCxnSpPr>
          <p:nvPr/>
        </p:nvCxnSpPr>
        <p:spPr>
          <a:xfrm flipV="1">
            <a:off x="3237790" y="12041134"/>
            <a:ext cx="9911" cy="11405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2" name="Straight Arrow Connector 1151">
            <a:extLst>
              <a:ext uri="{FF2B5EF4-FFF2-40B4-BE49-F238E27FC236}">
                <a16:creationId xmlns:a16="http://schemas.microsoft.com/office/drawing/2014/main" id="{825B3BEB-55DC-4B16-9148-1D2992C15838}"/>
              </a:ext>
            </a:extLst>
          </p:cNvPr>
          <p:cNvCxnSpPr>
            <a:cxnSpLocks/>
          </p:cNvCxnSpPr>
          <p:nvPr/>
        </p:nvCxnSpPr>
        <p:spPr>
          <a:xfrm>
            <a:off x="6549539" y="9814901"/>
            <a:ext cx="4258" cy="1037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4" name="Straight Arrow Connector 1183">
            <a:extLst>
              <a:ext uri="{FF2B5EF4-FFF2-40B4-BE49-F238E27FC236}">
                <a16:creationId xmlns:a16="http://schemas.microsoft.com/office/drawing/2014/main" id="{D438DC0B-2AEA-4F54-B6BF-1677A3CD9072}"/>
              </a:ext>
            </a:extLst>
          </p:cNvPr>
          <p:cNvCxnSpPr>
            <a:cxnSpLocks/>
          </p:cNvCxnSpPr>
          <p:nvPr/>
        </p:nvCxnSpPr>
        <p:spPr>
          <a:xfrm flipV="1">
            <a:off x="84370" y="14259757"/>
            <a:ext cx="633123" cy="67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8" name="TextBox 1197">
            <a:extLst>
              <a:ext uri="{FF2B5EF4-FFF2-40B4-BE49-F238E27FC236}">
                <a16:creationId xmlns:a16="http://schemas.microsoft.com/office/drawing/2014/main" id="{98796934-A6F8-497A-AB48-16C4AD00D05E}"/>
              </a:ext>
            </a:extLst>
          </p:cNvPr>
          <p:cNvSpPr txBox="1"/>
          <p:nvPr/>
        </p:nvSpPr>
        <p:spPr>
          <a:xfrm>
            <a:off x="7241879" y="17040136"/>
            <a:ext cx="138531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Blocking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Audience awareness</a:t>
            </a:r>
          </a:p>
        </p:txBody>
      </p:sp>
      <p:sp>
        <p:nvSpPr>
          <p:cNvPr id="1199" name="TextBox 1198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7224327" y="16514171"/>
            <a:ext cx="13308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Skills audit</a:t>
            </a:r>
          </a:p>
          <a:p>
            <a:r>
              <a:rPr lang="en-GB" sz="1100" b="1" dirty="0">
                <a:solidFill>
                  <a:srgbClr val="00B050"/>
                </a:solidFill>
              </a:rPr>
              <a:t>Foundation for all performance styles</a:t>
            </a:r>
          </a:p>
        </p:txBody>
      </p:sp>
      <p:cxnSp>
        <p:nvCxnSpPr>
          <p:cNvPr id="1205" name="Straight Arrow Connector 1204">
            <a:extLst>
              <a:ext uri="{FF2B5EF4-FFF2-40B4-BE49-F238E27FC236}">
                <a16:creationId xmlns:a16="http://schemas.microsoft.com/office/drawing/2014/main" id="{2940C23A-AB7F-4424-9224-1C5747551521}"/>
              </a:ext>
            </a:extLst>
          </p:cNvPr>
          <p:cNvCxnSpPr>
            <a:cxnSpLocks/>
          </p:cNvCxnSpPr>
          <p:nvPr/>
        </p:nvCxnSpPr>
        <p:spPr>
          <a:xfrm>
            <a:off x="75614" y="12437180"/>
            <a:ext cx="3084835" cy="118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1" name="Straight Arrow Connector 720">
            <a:extLst>
              <a:ext uri="{FF2B5EF4-FFF2-40B4-BE49-F238E27FC236}">
                <a16:creationId xmlns:a16="http://schemas.microsoft.com/office/drawing/2014/main" id="{662FFF91-9E9D-4D01-BF3C-8519F7B98D75}"/>
              </a:ext>
            </a:extLst>
          </p:cNvPr>
          <p:cNvCxnSpPr>
            <a:cxnSpLocks/>
          </p:cNvCxnSpPr>
          <p:nvPr/>
        </p:nvCxnSpPr>
        <p:spPr>
          <a:xfrm>
            <a:off x="1808432" y="7401827"/>
            <a:ext cx="435" cy="12063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A3F6AE17-63D7-40C0-AF3C-2D9D14A23636}"/>
              </a:ext>
            </a:extLst>
          </p:cNvPr>
          <p:cNvCxnSpPr>
            <a:cxnSpLocks/>
          </p:cNvCxnSpPr>
          <p:nvPr/>
        </p:nvCxnSpPr>
        <p:spPr>
          <a:xfrm flipV="1">
            <a:off x="73132" y="8716606"/>
            <a:ext cx="2142486" cy="17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5B21E7F9-C490-4280-91BE-4253E503526E}"/>
              </a:ext>
            </a:extLst>
          </p:cNvPr>
          <p:cNvCxnSpPr>
            <a:cxnSpLocks/>
          </p:cNvCxnSpPr>
          <p:nvPr/>
        </p:nvCxnSpPr>
        <p:spPr>
          <a:xfrm>
            <a:off x="7420082" y="5083243"/>
            <a:ext cx="5138" cy="1142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5" name="Rectangle 424">
            <a:extLst>
              <a:ext uri="{FF2B5EF4-FFF2-40B4-BE49-F238E27FC236}">
                <a16:creationId xmlns:a16="http://schemas.microsoft.com/office/drawing/2014/main" id="{24745E33-9C6C-40C3-813E-A130B2900E0B}"/>
              </a:ext>
            </a:extLst>
          </p:cNvPr>
          <p:cNvSpPr/>
          <p:nvPr/>
        </p:nvSpPr>
        <p:spPr>
          <a:xfrm>
            <a:off x="184429" y="624586"/>
            <a:ext cx="162219" cy="1295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6" name="Rectangle 425">
            <a:extLst>
              <a:ext uri="{FF2B5EF4-FFF2-40B4-BE49-F238E27FC236}">
                <a16:creationId xmlns:a16="http://schemas.microsoft.com/office/drawing/2014/main" id="{669F0230-AE50-4B73-AAE1-5C758E4157D3}"/>
              </a:ext>
            </a:extLst>
          </p:cNvPr>
          <p:cNvSpPr/>
          <p:nvPr/>
        </p:nvSpPr>
        <p:spPr>
          <a:xfrm>
            <a:off x="186569" y="442414"/>
            <a:ext cx="162219" cy="1295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7" name="Rectangle 426">
            <a:extLst>
              <a:ext uri="{FF2B5EF4-FFF2-40B4-BE49-F238E27FC236}">
                <a16:creationId xmlns:a16="http://schemas.microsoft.com/office/drawing/2014/main" id="{AACACC18-B5AB-49EB-8506-E49723F0254F}"/>
              </a:ext>
            </a:extLst>
          </p:cNvPr>
          <p:cNvSpPr/>
          <p:nvPr/>
        </p:nvSpPr>
        <p:spPr>
          <a:xfrm>
            <a:off x="184429" y="800318"/>
            <a:ext cx="162219" cy="12958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46EE8B24-5129-494F-91FA-9EECFEDB73E9}"/>
              </a:ext>
            </a:extLst>
          </p:cNvPr>
          <p:cNvSpPr txBox="1"/>
          <p:nvPr/>
        </p:nvSpPr>
        <p:spPr>
          <a:xfrm>
            <a:off x="317832" y="222781"/>
            <a:ext cx="26037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Core Values</a:t>
            </a:r>
          </a:p>
          <a:p>
            <a:r>
              <a:rPr lang="en-GB" sz="1100" dirty="0"/>
              <a:t>Knowledge</a:t>
            </a:r>
          </a:p>
          <a:p>
            <a:r>
              <a:rPr lang="en-GB" sz="1100" dirty="0"/>
              <a:t>Skills</a:t>
            </a:r>
          </a:p>
          <a:p>
            <a:r>
              <a:rPr lang="en-GB" sz="1100" dirty="0"/>
              <a:t>Links</a:t>
            </a:r>
          </a:p>
        </p:txBody>
      </p:sp>
      <p:sp>
        <p:nvSpPr>
          <p:cNvPr id="415" name="TextBox 414">
            <a:extLst>
              <a:ext uri="{FF2B5EF4-FFF2-40B4-BE49-F238E27FC236}">
                <a16:creationId xmlns:a16="http://schemas.microsoft.com/office/drawing/2014/main" id="{40BB09BA-CD02-4CF6-AE5B-D9D4E4309607}"/>
              </a:ext>
            </a:extLst>
          </p:cNvPr>
          <p:cNvSpPr txBox="1"/>
          <p:nvPr/>
        </p:nvSpPr>
        <p:spPr>
          <a:xfrm>
            <a:off x="1033220" y="1862455"/>
            <a:ext cx="1550424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>
                <a:solidFill>
                  <a:schemeClr val="bg1"/>
                </a:solidFill>
              </a:rPr>
              <a:t>Progression to:</a:t>
            </a:r>
          </a:p>
          <a:p>
            <a:r>
              <a:rPr lang="en-GB" sz="1050" dirty="0">
                <a:solidFill>
                  <a:schemeClr val="bg1"/>
                </a:solidFill>
              </a:rPr>
              <a:t>A Level Drama &amp; Theatre</a:t>
            </a:r>
          </a:p>
          <a:p>
            <a:r>
              <a:rPr lang="en-GB" sz="1050" dirty="0">
                <a:solidFill>
                  <a:schemeClr val="bg1"/>
                </a:solidFill>
              </a:rPr>
              <a:t>BTEC Performing Arts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697" y="298688"/>
            <a:ext cx="1065334" cy="1347168"/>
          </a:xfrm>
          <a:prstGeom prst="rect">
            <a:avLst/>
          </a:prstGeom>
        </p:spPr>
      </p:pic>
      <p:pic>
        <p:nvPicPr>
          <p:cNvPr id="1028" name="Picture 4" descr="Image result for sp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061" y="15627598"/>
            <a:ext cx="1389775" cy="78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9" name="TextBox 248">
            <a:extLst>
              <a:ext uri="{FF2B5EF4-FFF2-40B4-BE49-F238E27FC236}">
                <a16:creationId xmlns:a16="http://schemas.microsoft.com/office/drawing/2014/main" id="{770CC5E4-E698-49C9-83D6-A6F7BDE42083}"/>
              </a:ext>
            </a:extLst>
          </p:cNvPr>
          <p:cNvSpPr txBox="1"/>
          <p:nvPr/>
        </p:nvSpPr>
        <p:spPr>
          <a:xfrm>
            <a:off x="6484986" y="15620566"/>
            <a:ext cx="1752769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Spies and Secret Agents</a:t>
            </a:r>
          </a:p>
        </p:txBody>
      </p:sp>
      <p:pic>
        <p:nvPicPr>
          <p:cNvPr id="1030" name="Picture 6" descr="Image result for lion witch wardrob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518" y="15628230"/>
            <a:ext cx="1375556" cy="77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mr bea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372" y="14494044"/>
            <a:ext cx="729755" cy="77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Image result for puppe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551" y="13328607"/>
            <a:ext cx="817975" cy="81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Image result for ernies incredible illucinations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172" y="13328477"/>
            <a:ext cx="1334281" cy="82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bugsy malon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47887">
            <a:off x="1134103" y="10354719"/>
            <a:ext cx="704876" cy="108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duologues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403" y="8784172"/>
            <a:ext cx="517879" cy="80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frantic assembly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96465">
            <a:off x="8206809" y="8401558"/>
            <a:ext cx="990778" cy="66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Image result for stage combat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081" y="8816243"/>
            <a:ext cx="1024496" cy="76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Matilda play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880" y="6418611"/>
            <a:ext cx="1359889" cy="80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Image result for monologue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79738">
            <a:off x="866908" y="5723759"/>
            <a:ext cx="871027" cy="66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4" name="TextBox 223">
            <a:extLst>
              <a:ext uri="{FF2B5EF4-FFF2-40B4-BE49-F238E27FC236}">
                <a16:creationId xmlns:a16="http://schemas.microsoft.com/office/drawing/2014/main" id="{FD686275-1F5F-47BB-AB36-D5DD18A23774}"/>
              </a:ext>
            </a:extLst>
          </p:cNvPr>
          <p:cNvSpPr txBox="1"/>
          <p:nvPr/>
        </p:nvSpPr>
        <p:spPr>
          <a:xfrm>
            <a:off x="6980176" y="8973293"/>
            <a:ext cx="1378246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Cinema</a:t>
            </a:r>
          </a:p>
        </p:txBody>
      </p:sp>
      <p:pic>
        <p:nvPicPr>
          <p:cNvPr id="16" name="Picture 16" descr="Image result for medusa greek mythology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14" y="4027903"/>
            <a:ext cx="1280393" cy="72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commedia dell'arte national theatre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84" y="4026959"/>
            <a:ext cx="1331726" cy="74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2" descr="Image result for comedy tragedy masks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331" y="2904068"/>
            <a:ext cx="774089" cy="64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blue remembered hills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827" y="1809301"/>
            <a:ext cx="1386167" cy="72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blood brothers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152" y="1822040"/>
            <a:ext cx="1316136" cy="68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" name="Rectangle 231">
            <a:extLst>
              <a:ext uri="{FF2B5EF4-FFF2-40B4-BE49-F238E27FC236}">
                <a16:creationId xmlns:a16="http://schemas.microsoft.com/office/drawing/2014/main" id="{AACACC18-B5AB-49EB-8506-E49723F0254F}"/>
              </a:ext>
            </a:extLst>
          </p:cNvPr>
          <p:cNvSpPr/>
          <p:nvPr/>
        </p:nvSpPr>
        <p:spPr>
          <a:xfrm>
            <a:off x="184429" y="266682"/>
            <a:ext cx="162219" cy="1295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8240195" y="16701581"/>
            <a:ext cx="125125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Core skills built for all future modules in terms of performer expectations.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0E3EE54A-C065-4358-9846-906D42BB18F8}"/>
              </a:ext>
            </a:extLst>
          </p:cNvPr>
          <p:cNvSpPr/>
          <p:nvPr/>
        </p:nvSpPr>
        <p:spPr>
          <a:xfrm>
            <a:off x="2669171" y="16505749"/>
            <a:ext cx="132429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100" b="1" dirty="0"/>
              <a:t>Module summary: Creation of scenes and transitions of fantasy journey. Assessment: Secrets in the Attic</a:t>
            </a:r>
            <a:endParaRPr lang="en-GB" sz="1100" dirty="0"/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1801373" y="16499093"/>
            <a:ext cx="11120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F0"/>
                </a:solidFill>
              </a:rPr>
              <a:t>Links:  Devising/ Physical Theatre, Group Devising and GCSE Comp 2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-3853" y="16128706"/>
            <a:ext cx="1808701" cy="6001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Stock characters</a:t>
            </a:r>
          </a:p>
          <a:p>
            <a:r>
              <a:rPr lang="en-GB" sz="1100" b="1" dirty="0">
                <a:solidFill>
                  <a:srgbClr val="00B050"/>
                </a:solidFill>
                <a:ea typeface="Calibri"/>
                <a:cs typeface="Calibri"/>
              </a:rPr>
              <a:t>Devising character and storyline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-14568" y="16652792"/>
            <a:ext cx="1747649" cy="9387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b="1" dirty="0"/>
              <a:t>Module summary: Exploration of melodrama style – developing exaggerated physical skills with stock characters</a:t>
            </a:r>
            <a:endParaRPr lang="en-GB" sz="1100" b="1" dirty="0">
              <a:ea typeface="Calibri"/>
              <a:cs typeface="Calibri"/>
            </a:endParaRP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-3516" y="15289937"/>
            <a:ext cx="1169647" cy="9387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100" b="1" dirty="0">
              <a:solidFill>
                <a:srgbClr val="FF0000"/>
              </a:solidFill>
              <a:ea typeface="Calibri"/>
              <a:cs typeface="Calibri"/>
            </a:endParaRPr>
          </a:p>
          <a:p>
            <a:r>
              <a:rPr lang="en-GB" sz="1100" b="1" dirty="0">
                <a:solidFill>
                  <a:srgbClr val="FF0000"/>
                </a:solidFill>
              </a:rPr>
              <a:t>Parody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Mime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Physical Comedy</a:t>
            </a:r>
            <a:endParaRPr lang="en-GB" sz="1100" b="1" dirty="0">
              <a:solidFill>
                <a:srgbClr val="FF0000"/>
              </a:solidFill>
              <a:ea typeface="Calibri"/>
              <a:cs typeface="Calibri"/>
            </a:endParaRPr>
          </a:p>
          <a:p>
            <a:r>
              <a:rPr lang="en-GB" sz="1100" b="1" dirty="0">
                <a:solidFill>
                  <a:srgbClr val="FF0000"/>
                </a:solidFill>
                <a:ea typeface="Calibri"/>
                <a:cs typeface="Calibri"/>
              </a:rPr>
              <a:t>Exaggeration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0" y="14283574"/>
            <a:ext cx="8527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F0"/>
                </a:solidFill>
              </a:rPr>
              <a:t>Links:  Silent Movies, Cinema and GCSE Comp 2</a:t>
            </a:r>
          </a:p>
        </p:txBody>
      </p:sp>
      <p:cxnSp>
        <p:nvCxnSpPr>
          <p:cNvPr id="204" name="Straight Arrow Connector 203">
            <a:extLst>
              <a:ext uri="{FF2B5EF4-FFF2-40B4-BE49-F238E27FC236}">
                <a16:creationId xmlns:a16="http://schemas.microsoft.com/office/drawing/2014/main" id="{852F255D-011F-49FA-9676-8D6A80C00376}"/>
              </a:ext>
            </a:extLst>
          </p:cNvPr>
          <p:cNvCxnSpPr>
            <a:cxnSpLocks/>
          </p:cNvCxnSpPr>
          <p:nvPr/>
        </p:nvCxnSpPr>
        <p:spPr>
          <a:xfrm flipV="1">
            <a:off x="6388645" y="14283574"/>
            <a:ext cx="0" cy="11572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-16096" y="13624456"/>
            <a:ext cx="12072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Vocal techniques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Storytelling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Puppeteering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0" y="12427222"/>
            <a:ext cx="23062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F0"/>
                </a:solidFill>
              </a:rPr>
              <a:t>Links: Devising/ Physical Theatre, Group Devising and GCSE Comp 2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1781425" y="12454650"/>
            <a:ext cx="13748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50"/>
                </a:solidFill>
              </a:rPr>
              <a:t>Creation and operation of different puppet types</a:t>
            </a:r>
          </a:p>
        </p:txBody>
      </p:sp>
      <p:sp>
        <p:nvSpPr>
          <p:cNvPr id="233" name="TextBox 232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-10025" y="12789248"/>
            <a:ext cx="186744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Creation of puppets and development of vocal character. Assessment: Puppet performance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1977882" y="14296284"/>
            <a:ext cx="12596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Macbeth, Bugsy Malone, Monologues and Duologues, Group scripts and GCSE Comp 1&amp;3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5070956" y="14273978"/>
            <a:ext cx="13135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Exploration of a range of styles of script. Assessment: Ernie’s Incredible </a:t>
            </a:r>
            <a:r>
              <a:rPr lang="en-GB" sz="1100" b="1" dirty="0" err="1"/>
              <a:t>Illucinations</a:t>
            </a:r>
            <a:endParaRPr lang="en-GB" sz="1100" b="1" dirty="0"/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3971856" y="14257081"/>
            <a:ext cx="12072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Script interpretation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Blocking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Audience awareness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3166601" y="14325952"/>
            <a:ext cx="107141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Interpretation of character and dramatic intention through script 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7093413" y="15090010"/>
            <a:ext cx="19750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F0"/>
                </a:solidFill>
              </a:rPr>
              <a:t>Links: Clowning, Cinema and GCSE Comp 2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6388645" y="14241498"/>
            <a:ext cx="83180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Slapstick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Mime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Physical Comedy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Timing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Stock Characters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7093413" y="14259503"/>
            <a:ext cx="145565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Understanding of the Silent Movie Era and style. Exploration of key figures in the industry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8185380" y="14103834"/>
            <a:ext cx="14420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/>
              <a:t>Module summary: Exploration of key silent movie conventions. Assessment: Silent Movie scenarios</a:t>
            </a:r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28291" y="10123970"/>
            <a:ext cx="8228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1920’s New York and American gang culture during this period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18265" y="11465450"/>
            <a:ext cx="12072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Contextual awareness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Accent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Blocking</a:t>
            </a:r>
          </a:p>
          <a:p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11374" y="8780970"/>
            <a:ext cx="11398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Exploration of period and style. Assessment: Bugsy script extract.</a:t>
            </a:r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682115" y="11851034"/>
            <a:ext cx="227061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F0"/>
                </a:solidFill>
              </a:rPr>
              <a:t>Links: Working from Script, Monologues and Duologues, Group scripts and GCSE Comp 1&amp;3</a:t>
            </a: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8440965" y="10305677"/>
            <a:ext cx="12946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Working from Script, Monologues and Duologues, Group scripts and GCSE Comp 1&amp;3</a:t>
            </a:r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6723923" y="11944385"/>
            <a:ext cx="9735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Fantasy, Group Devising and GCSE Comp 1&amp;2</a:t>
            </a: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3226558" y="11951255"/>
            <a:ext cx="1374883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50"/>
                </a:solidFill>
              </a:rPr>
              <a:t>Knowledge of a range of techniques to use to aid in the creation of devised theatre. Focus on work of Off Balance theatre company</a:t>
            </a:r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4512719" y="11945260"/>
            <a:ext cx="1090418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Physical Theatre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Storytelling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Sound-scaping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Multi-role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Cross-cutting</a:t>
            </a:r>
            <a:endParaRPr lang="en-GB" sz="1100" b="1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5401589" y="11914600"/>
            <a:ext cx="171736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Analysis and adaptation of work of Off Balance theatre company. Assessment: Restricted theatre retelling of a fairy-tale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8545999" y="9351712"/>
            <a:ext cx="12072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FF0000"/>
                </a:solidFill>
              </a:rPr>
              <a:t>Intonation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Contextual awareness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Multi-role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Physical Theatre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6698271" y="9671542"/>
            <a:ext cx="2487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Understanding of themes, characters, language and structure in Macbeth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6695379" y="10065292"/>
            <a:ext cx="20734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Exploration of story, language and themes in the play. Assessment: Whole class edited production</a:t>
            </a:r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4291349" y="9718242"/>
            <a:ext cx="12993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Stage combat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Positioning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Timing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Action and reaction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Vocal range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Movement control</a:t>
            </a:r>
          </a:p>
          <a:p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2033927" y="9677500"/>
            <a:ext cx="123465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50"/>
                </a:solidFill>
              </a:rPr>
              <a:t>Knowledge of a range of stage combat techniques and development of contextual scenarios</a:t>
            </a: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3140566" y="9693085"/>
            <a:ext cx="142101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Exploration and development of stage combat techniques. Assessment: Stage combat routine.</a:t>
            </a: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4945941" y="9733851"/>
            <a:ext cx="112446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Clowning, Group Devised/ Physical Theatre and GCSE Comp 1,2&amp;3</a:t>
            </a:r>
          </a:p>
        </p:txBody>
      </p:sp>
      <p:cxnSp>
        <p:nvCxnSpPr>
          <p:cNvPr id="269" name="Straight Arrow Connector 268">
            <a:extLst>
              <a:ext uri="{FF2B5EF4-FFF2-40B4-BE49-F238E27FC236}">
                <a16:creationId xmlns:a16="http://schemas.microsoft.com/office/drawing/2014/main" id="{825B3BEB-55DC-4B16-9148-1D2992C15838}"/>
              </a:ext>
            </a:extLst>
          </p:cNvPr>
          <p:cNvCxnSpPr>
            <a:cxnSpLocks/>
          </p:cNvCxnSpPr>
          <p:nvPr/>
        </p:nvCxnSpPr>
        <p:spPr>
          <a:xfrm flipH="1" flipV="1">
            <a:off x="6189072" y="9817100"/>
            <a:ext cx="3510" cy="10425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276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6130542" y="7243466"/>
            <a:ext cx="12993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FF0000"/>
                </a:solidFill>
              </a:rPr>
              <a:t>Physical sequencing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Group devising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Timing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Choreography Movement</a:t>
            </a:r>
          </a:p>
          <a:p>
            <a:pPr algn="r"/>
            <a:endParaRPr lang="en-GB" sz="1100" b="1" dirty="0">
              <a:solidFill>
                <a:srgbClr val="FF0000"/>
              </a:solidFill>
            </a:endParaRPr>
          </a:p>
          <a:p>
            <a:pPr algn="r"/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279" name="TextBox 278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7327519" y="7245330"/>
            <a:ext cx="11244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F0"/>
                </a:solidFill>
              </a:rPr>
              <a:t>Links:  Clowning, Group Devised/ Physical Theatre and GCSE Comp 1&amp;2</a:t>
            </a:r>
          </a:p>
        </p:txBody>
      </p:sp>
      <p:sp>
        <p:nvSpPr>
          <p:cNvPr id="280" name="TextBox 279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6493406" y="8283795"/>
            <a:ext cx="1896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Learning and applying Frantic Assembly techniques </a:t>
            </a:r>
          </a:p>
        </p:txBody>
      </p:sp>
      <p:sp>
        <p:nvSpPr>
          <p:cNvPr id="282" name="TextBox 281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4938311" y="7250067"/>
            <a:ext cx="17433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Exploration and development of Frantic Assembly Physical Theatre  techniques. Assessment: Cinema Whole Group Physical Theatre performance</a:t>
            </a:r>
          </a:p>
        </p:txBody>
      </p:sp>
      <p:sp>
        <p:nvSpPr>
          <p:cNvPr id="283" name="TextBox 282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3895214" y="7319420"/>
            <a:ext cx="9765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Working from Script, Bugsy Malone, Group scripts and GCSE Comp 1&amp;3</a:t>
            </a:r>
          </a:p>
        </p:txBody>
      </p:sp>
      <p:sp>
        <p:nvSpPr>
          <p:cNvPr id="285" name="TextBox 284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1808432" y="7355746"/>
            <a:ext cx="234464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Development of script extracts for performance. Assessment: Duologue performances</a:t>
            </a:r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3154313" y="7838081"/>
            <a:ext cx="12072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Contextual awareness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Status relationships</a:t>
            </a:r>
          </a:p>
          <a:p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287" name="TextBox 286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1818185" y="7903147"/>
            <a:ext cx="14631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Identifying contextual factors in script and using this to inform interpretation</a:t>
            </a:r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8735910" y="6278071"/>
            <a:ext cx="97655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Bugsy Malone, and GCSE     Comp       1&amp;3</a:t>
            </a:r>
          </a:p>
        </p:txBody>
      </p:sp>
      <p:sp>
        <p:nvSpPr>
          <p:cNvPr id="290" name="TextBox 289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7464070" y="5388533"/>
            <a:ext cx="152716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Exploration and development of whole class play. Assessment: Class performance</a:t>
            </a: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8390242" y="5387118"/>
            <a:ext cx="12987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Contextual awareness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Status relationships</a:t>
            </a:r>
          </a:p>
          <a:p>
            <a:pPr algn="r"/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7488633" y="4988969"/>
            <a:ext cx="23650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Working collaboratively on script interpretation and development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5067060" y="5224001"/>
            <a:ext cx="7805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FF0000"/>
                </a:solidFill>
              </a:rPr>
              <a:t>Devising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Verbatim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Multi-role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Physical theatre</a:t>
            </a:r>
          </a:p>
          <a:p>
            <a:pPr algn="r"/>
            <a:r>
              <a:rPr lang="en-GB" sz="1100" b="1" dirty="0">
                <a:solidFill>
                  <a:srgbClr val="FF0000"/>
                </a:solidFill>
              </a:rPr>
              <a:t>Tableau</a:t>
            </a:r>
          </a:p>
        </p:txBody>
      </p:sp>
      <p:sp>
        <p:nvSpPr>
          <p:cNvPr id="296" name="TextBox 295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5740894" y="5226629"/>
            <a:ext cx="13089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Stimulus based devising techniques. Assessment: Process record</a:t>
            </a:r>
          </a:p>
        </p:txBody>
      </p:sp>
      <p:sp>
        <p:nvSpPr>
          <p:cNvPr id="297" name="TextBox 296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6427075" y="5224437"/>
            <a:ext cx="9735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Devising/ Physical Theatre and GCSE Comp 1&amp;2</a:t>
            </a:r>
          </a:p>
        </p:txBody>
      </p:sp>
      <p:sp>
        <p:nvSpPr>
          <p:cNvPr id="298" name="TextBox 297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5091444" y="4886085"/>
            <a:ext cx="20781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Understanding of a range of approaches to devising theatre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611458" y="7464463"/>
            <a:ext cx="119691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     Working        from            Script,          Bugsy Malone, Group scripts &amp; GCSE Comp 3</a:t>
            </a: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68B3EEC5-6EF9-4DF2-B5F5-E784E0426EE4}"/>
              </a:ext>
            </a:extLst>
          </p:cNvPr>
          <p:cNvSpPr txBox="1"/>
          <p:nvPr/>
        </p:nvSpPr>
        <p:spPr>
          <a:xfrm>
            <a:off x="-14568" y="7826458"/>
            <a:ext cx="12072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Contextual awareness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Status relationships</a:t>
            </a:r>
          </a:p>
          <a:p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-34227" y="7122697"/>
            <a:ext cx="1815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Identifying contextual factors in script and using this to inform interpretation</a:t>
            </a:r>
          </a:p>
        </p:txBody>
      </p:sp>
      <p:sp>
        <p:nvSpPr>
          <p:cNvPr id="303" name="TextBox 302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-27707" y="5760943"/>
            <a:ext cx="10925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Developing script extracts for audition. Assessment: Audition performances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:a16="http://schemas.microsoft.com/office/drawing/2014/main" id="{DD5EA62D-0C8B-4B58-9639-7F8749C45B49}"/>
              </a:ext>
            </a:extLst>
          </p:cNvPr>
          <p:cNvSpPr txBox="1"/>
          <p:nvPr/>
        </p:nvSpPr>
        <p:spPr>
          <a:xfrm>
            <a:off x="1504861" y="4968380"/>
            <a:ext cx="9735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Devising/ Physical Theatre and Group Devising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22DFE848-10E2-4CE5-B94A-3BD485F7FAC3}"/>
              </a:ext>
            </a:extLst>
          </p:cNvPr>
          <p:cNvSpPr txBox="1"/>
          <p:nvPr/>
        </p:nvSpPr>
        <p:spPr>
          <a:xfrm>
            <a:off x="2365680" y="4849454"/>
            <a:ext cx="278598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Module summary: Greek/ Frantic and Commedia based devised work. Assessment: Performance and Devising Log 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8521F1BD-DEF7-464E-BAEE-82CD40B22ED6}"/>
              </a:ext>
            </a:extLst>
          </p:cNvPr>
          <p:cNvSpPr txBox="1"/>
          <p:nvPr/>
        </p:nvSpPr>
        <p:spPr>
          <a:xfrm>
            <a:off x="2380069" y="5352741"/>
            <a:ext cx="102907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Stimulus development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Devising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Physical theatre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41612A07-C339-4F8F-A7F0-8F9BCFBA0B43}"/>
              </a:ext>
            </a:extLst>
          </p:cNvPr>
          <p:cNvSpPr txBox="1"/>
          <p:nvPr/>
        </p:nvSpPr>
        <p:spPr>
          <a:xfrm>
            <a:off x="2949491" y="5431789"/>
            <a:ext cx="20781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50"/>
                </a:solidFill>
              </a:rPr>
              <a:t>Development, refinement, performance, analysis and evaluation of skill in devising theatre from a stimulus.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DA5F4CF3-6C36-49B3-9DC4-901CF72C8896}"/>
              </a:ext>
            </a:extLst>
          </p:cNvPr>
          <p:cNvSpPr txBox="1"/>
          <p:nvPr/>
        </p:nvSpPr>
        <p:spPr>
          <a:xfrm>
            <a:off x="7603363" y="2739675"/>
            <a:ext cx="9765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F0"/>
                </a:solidFill>
              </a:rPr>
              <a:t>Links:    Bugsy Malone, M&amp;D,   Group    script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327F47A8-CC69-4E86-8A60-9B6D65C2E03B}"/>
              </a:ext>
            </a:extLst>
          </p:cNvPr>
          <p:cNvSpPr txBox="1"/>
          <p:nvPr/>
        </p:nvSpPr>
        <p:spPr>
          <a:xfrm>
            <a:off x="5892102" y="2623294"/>
            <a:ext cx="18020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Work in keeping with Playwright’s intentions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2EAEDEF2-4252-498B-B192-61B5E9C40BE3}"/>
              </a:ext>
            </a:extLst>
          </p:cNvPr>
          <p:cNvSpPr txBox="1"/>
          <p:nvPr/>
        </p:nvSpPr>
        <p:spPr>
          <a:xfrm>
            <a:off x="5860949" y="2977660"/>
            <a:ext cx="12987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Characterisation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Contextual awareness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Status relationships</a:t>
            </a:r>
          </a:p>
          <a:p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B49BCACA-0EC0-4EC8-945D-56CC18804499}"/>
              </a:ext>
            </a:extLst>
          </p:cNvPr>
          <p:cNvSpPr txBox="1"/>
          <p:nvPr/>
        </p:nvSpPr>
        <p:spPr>
          <a:xfrm>
            <a:off x="6614527" y="3137701"/>
            <a:ext cx="134470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Externally examined script extracts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AE67AF17-CD85-4462-8073-5E936CA11D1B}"/>
              </a:ext>
            </a:extLst>
          </p:cNvPr>
          <p:cNvSpPr txBox="1"/>
          <p:nvPr/>
        </p:nvSpPr>
        <p:spPr>
          <a:xfrm>
            <a:off x="2595887" y="2598486"/>
            <a:ext cx="388462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Externally examined written paper covering theatre terminology, study of a set text and response to live performance work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D68F729C-1C10-4CDE-8614-932A194BCABE}"/>
              </a:ext>
            </a:extLst>
          </p:cNvPr>
          <p:cNvSpPr txBox="1"/>
          <p:nvPr/>
        </p:nvSpPr>
        <p:spPr>
          <a:xfrm>
            <a:off x="4730698" y="2945433"/>
            <a:ext cx="11868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b="1" dirty="0">
                <a:solidFill>
                  <a:srgbClr val="00B0F0"/>
                </a:solidFill>
              </a:rPr>
              <a:t>Links:  KS3 script and evaluative work, Style and Genre,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F12BE02F-098B-4AA6-A6FB-A46E3ABFDB42}"/>
              </a:ext>
            </a:extLst>
          </p:cNvPr>
          <p:cNvSpPr txBox="1"/>
          <p:nvPr/>
        </p:nvSpPr>
        <p:spPr>
          <a:xfrm>
            <a:off x="2583027" y="3124396"/>
            <a:ext cx="26641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B050"/>
                </a:solidFill>
              </a:rPr>
              <a:t>Understanding of theatre roles and subject specific terminology. Ability to articulate how meaning is created in performance.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1107CBC2-D480-4BF6-A313-FDC0388690D0}"/>
              </a:ext>
            </a:extLst>
          </p:cNvPr>
          <p:cNvSpPr txBox="1"/>
          <p:nvPr/>
        </p:nvSpPr>
        <p:spPr>
          <a:xfrm>
            <a:off x="3533683" y="3628086"/>
            <a:ext cx="25804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Analytical and evaluative written skill</a:t>
            </a:r>
          </a:p>
          <a:p>
            <a:endParaRPr lang="en-GB" sz="11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424b063-ce2d-4898-a49f-50bf0e8825fe">
      <UserInfo>
        <DisplayName>Mr F ORourke</DisplayName>
        <AccountId>276</AccountId>
        <AccountType/>
      </UserInfo>
    </SharedWithUsers>
    <lcf76f155ced4ddcb4097134ff3c332f xmlns="4713b1fe-f74b-4eb6-b9df-a619dfcddc30">
      <Terms xmlns="http://schemas.microsoft.com/office/infopath/2007/PartnerControls"/>
    </lcf76f155ced4ddcb4097134ff3c332f>
    <TaxCatchAll xmlns="3424b063-ce2d-4898-a49f-50bf0e8825f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0D6B5E8737DE4593CDAF636151663B" ma:contentTypeVersion="17" ma:contentTypeDescription="Create a new document." ma:contentTypeScope="" ma:versionID="837bab37fd160d7b50463c9c73ba5673">
  <xsd:schema xmlns:xsd="http://www.w3.org/2001/XMLSchema" xmlns:xs="http://www.w3.org/2001/XMLSchema" xmlns:p="http://schemas.microsoft.com/office/2006/metadata/properties" xmlns:ns2="4713b1fe-f74b-4eb6-b9df-a619dfcddc30" xmlns:ns3="3424b063-ce2d-4898-a49f-50bf0e8825fe" targetNamespace="http://schemas.microsoft.com/office/2006/metadata/properties" ma:root="true" ma:fieldsID="2c0e180f5440e913ffa4128fd47a2cff" ns2:_="" ns3:_="">
    <xsd:import namespace="4713b1fe-f74b-4eb6-b9df-a619dfcddc30"/>
    <xsd:import namespace="3424b063-ce2d-4898-a49f-50bf0e8825f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3b1fe-f74b-4eb6-b9df-a619dfcddc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5a38eb6-f7f9-4cd2-a103-8474662720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24b063-ce2d-4898-a49f-50bf0e8825f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e0e65f1f-d06a-44db-9399-a68acddf7698}" ma:internalName="TaxCatchAll" ma:showField="CatchAllData" ma:web="3424b063-ce2d-4898-a49f-50bf0e8825f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9E68F3-AED6-4014-AC3B-F778C666B55E}">
  <ds:schemaRefs>
    <ds:schemaRef ds:uri="http://schemas.microsoft.com/office/2006/metadata/properties"/>
    <ds:schemaRef ds:uri="http://schemas.microsoft.com/office/infopath/2007/PartnerControls"/>
    <ds:schemaRef ds:uri="83f2f100-f848-442f-ba95-a3817965427d"/>
    <ds:schemaRef ds:uri="716e1675-06dd-40d6-8963-57111c324057"/>
  </ds:schemaRefs>
</ds:datastoreItem>
</file>

<file path=customXml/itemProps2.xml><?xml version="1.0" encoding="utf-8"?>
<ds:datastoreItem xmlns:ds="http://schemas.openxmlformats.org/officeDocument/2006/customXml" ds:itemID="{DB2058A2-05B5-400B-88DD-68794183F4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FF0A30-78ED-4102-8604-BB92BD6B13E0}"/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898</Words>
  <Application>Microsoft Office PowerPoint</Application>
  <PresentationFormat>Custom</PresentationFormat>
  <Paragraphs>165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Jez Turner</dc:creator>
  <cp:lastModifiedBy>Jez Turner</cp:lastModifiedBy>
  <cp:revision>75</cp:revision>
  <dcterms:modified xsi:type="dcterms:W3CDTF">2025-09-17T16:33:09Z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0x010100080D6B5E8737DE4593CDAF636151663B</vt:lpwstr>
  </property>
  <property fmtid="{D5CDD505-2E9C-101B-9397-08002B2CF9AE}" pid="3" name="MediaServiceImageTags">
    <vt:lpwstr/>
  </property>
</Properties>
</file>