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0"/>
  </p:notesMasterIdLst>
  <p:handoutMasterIdLst>
    <p:handoutMasterId r:id="rId21"/>
  </p:handoutMasterIdLst>
  <p:sldIdLst>
    <p:sldId id="256" r:id="rId2"/>
    <p:sldId id="307" r:id="rId3"/>
    <p:sldId id="308" r:id="rId4"/>
    <p:sldId id="310" r:id="rId5"/>
    <p:sldId id="309" r:id="rId6"/>
    <p:sldId id="325" r:id="rId7"/>
    <p:sldId id="311" r:id="rId8"/>
    <p:sldId id="312" r:id="rId9"/>
    <p:sldId id="313" r:id="rId10"/>
    <p:sldId id="314" r:id="rId11"/>
    <p:sldId id="315" r:id="rId12"/>
    <p:sldId id="316" r:id="rId13"/>
    <p:sldId id="319" r:id="rId14"/>
    <p:sldId id="320" r:id="rId15"/>
    <p:sldId id="321" r:id="rId16"/>
    <p:sldId id="322" r:id="rId17"/>
    <p:sldId id="324" r:id="rId18"/>
    <p:sldId id="317" r:id="rId1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0CAF3"/>
    <a:srgbClr val="A3DDF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8"/>
    <p:restoredTop sz="94667"/>
  </p:normalViewPr>
  <p:slideViewPr>
    <p:cSldViewPr snapToGrid="0" snapToObjects="1">
      <p:cViewPr varScale="1">
        <p:scale>
          <a:sx n="109" d="100"/>
          <a:sy n="109" d="100"/>
        </p:scale>
        <p:origin x="636"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569A4778-507B-4421-B16D-DC416D7C574F}" type="datetimeFigureOut">
              <a:rPr lang="en-GB" smtClean="0"/>
              <a:pPr/>
              <a:t>19/07/2022</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A4CB2D53-F82E-4D48-A033-FF760FBA942B}" type="slidenum">
              <a:rPr lang="en-GB" smtClean="0"/>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5A3BC0D8-8B72-4678-B57C-19D1D17D1975}" type="datetimeFigureOut">
              <a:rPr lang="en-GB" smtClean="0"/>
              <a:t>19/07/2022</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6F1B21F9-560C-4C4D-B317-2EA473FD60B4}" type="slidenum">
              <a:rPr lang="en-GB" smtClean="0"/>
              <a:t>‹#›</a:t>
            </a:fld>
            <a:endParaRPr lang="en-GB"/>
          </a:p>
        </p:txBody>
      </p:sp>
    </p:spTree>
    <p:extLst>
      <p:ext uri="{BB962C8B-B14F-4D97-AF65-F5344CB8AC3E}">
        <p14:creationId xmlns:p14="http://schemas.microsoft.com/office/powerpoint/2010/main" val="36397709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F1B21F9-560C-4C4D-B317-2EA473FD60B4}" type="slidenum">
              <a:rPr lang="en-GB" smtClean="0"/>
              <a:t>2</a:t>
            </a:fld>
            <a:endParaRPr lang="en-GB"/>
          </a:p>
        </p:txBody>
      </p:sp>
    </p:spTree>
    <p:extLst>
      <p:ext uri="{BB962C8B-B14F-4D97-AF65-F5344CB8AC3E}">
        <p14:creationId xmlns:p14="http://schemas.microsoft.com/office/powerpoint/2010/main" val="3153455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0A5423-EE58-8D4F-A457-488C560E380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6FB527-1E60-7140-8285-F562D4344B6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FEACF68-2520-FC4D-ACBF-8F9BF6A2709E}"/>
              </a:ext>
            </a:extLst>
          </p:cNvPr>
          <p:cNvSpPr>
            <a:spLocks noGrp="1"/>
          </p:cNvSpPr>
          <p:nvPr>
            <p:ph type="dt" sz="half" idx="10"/>
          </p:nvPr>
        </p:nvSpPr>
        <p:spPr/>
        <p:txBody>
          <a:bodyPr/>
          <a:lstStyle/>
          <a:p>
            <a:fld id="{3C577713-C1CC-5B41-8F38-7930160B3E4E}" type="datetimeFigureOut">
              <a:rPr lang="en-US" smtClean="0"/>
              <a:pPr/>
              <a:t>7/19/2022</a:t>
            </a:fld>
            <a:endParaRPr lang="en-US"/>
          </a:p>
        </p:txBody>
      </p:sp>
      <p:sp>
        <p:nvSpPr>
          <p:cNvPr id="5" name="Footer Placeholder 4">
            <a:extLst>
              <a:ext uri="{FF2B5EF4-FFF2-40B4-BE49-F238E27FC236}">
                <a16:creationId xmlns:a16="http://schemas.microsoft.com/office/drawing/2014/main" id="{978C2676-5EC5-2848-9162-658016BA12F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24D5EE-53B2-6D47-81DA-0BD89C4E9061}"/>
              </a:ext>
            </a:extLst>
          </p:cNvPr>
          <p:cNvSpPr>
            <a:spLocks noGrp="1"/>
          </p:cNvSpPr>
          <p:nvPr>
            <p:ph type="sldNum" sz="quarter" idx="12"/>
          </p:nvPr>
        </p:nvSpPr>
        <p:spPr/>
        <p:txBody>
          <a:bodyPr/>
          <a:lstStyle/>
          <a:p>
            <a:fld id="{293D17A6-9977-454A-91AE-08E365834CF1}" type="slidenum">
              <a:rPr lang="en-US" smtClean="0"/>
              <a:pPr/>
              <a:t>‹#›</a:t>
            </a:fld>
            <a:endParaRPr lang="en-US"/>
          </a:p>
        </p:txBody>
      </p:sp>
    </p:spTree>
    <p:extLst>
      <p:ext uri="{BB962C8B-B14F-4D97-AF65-F5344CB8AC3E}">
        <p14:creationId xmlns:p14="http://schemas.microsoft.com/office/powerpoint/2010/main" val="35252618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484B10-5294-7E46-9983-6897700FAD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1B3914B-49A3-FD40-8932-A0477EFDD39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0D8F244-8BB2-C449-A910-AE1D4789B93A}"/>
              </a:ext>
            </a:extLst>
          </p:cNvPr>
          <p:cNvSpPr>
            <a:spLocks noGrp="1"/>
          </p:cNvSpPr>
          <p:nvPr>
            <p:ph type="dt" sz="half" idx="10"/>
          </p:nvPr>
        </p:nvSpPr>
        <p:spPr/>
        <p:txBody>
          <a:bodyPr/>
          <a:lstStyle/>
          <a:p>
            <a:fld id="{3C577713-C1CC-5B41-8F38-7930160B3E4E}" type="datetimeFigureOut">
              <a:rPr lang="en-US" smtClean="0"/>
              <a:pPr/>
              <a:t>7/19/2022</a:t>
            </a:fld>
            <a:endParaRPr lang="en-US"/>
          </a:p>
        </p:txBody>
      </p:sp>
      <p:sp>
        <p:nvSpPr>
          <p:cNvPr id="5" name="Footer Placeholder 4">
            <a:extLst>
              <a:ext uri="{FF2B5EF4-FFF2-40B4-BE49-F238E27FC236}">
                <a16:creationId xmlns:a16="http://schemas.microsoft.com/office/drawing/2014/main" id="{6CA67B81-84D8-5947-8B09-ACB3469020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6B4A2CE-20F8-6649-BEE3-09848DE04F2F}"/>
              </a:ext>
            </a:extLst>
          </p:cNvPr>
          <p:cNvSpPr>
            <a:spLocks noGrp="1"/>
          </p:cNvSpPr>
          <p:nvPr>
            <p:ph type="sldNum" sz="quarter" idx="12"/>
          </p:nvPr>
        </p:nvSpPr>
        <p:spPr/>
        <p:txBody>
          <a:bodyPr/>
          <a:lstStyle/>
          <a:p>
            <a:fld id="{293D17A6-9977-454A-91AE-08E365834CF1}" type="slidenum">
              <a:rPr lang="en-US" smtClean="0"/>
              <a:pPr/>
              <a:t>‹#›</a:t>
            </a:fld>
            <a:endParaRPr lang="en-US"/>
          </a:p>
        </p:txBody>
      </p:sp>
    </p:spTree>
    <p:extLst>
      <p:ext uri="{BB962C8B-B14F-4D97-AF65-F5344CB8AC3E}">
        <p14:creationId xmlns:p14="http://schemas.microsoft.com/office/powerpoint/2010/main" val="25126581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FB381-564F-8A42-9894-54CB16E780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D426C3B-2B0C-6B4E-AF28-6745600BA86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DF05299-FF61-EC42-A354-DF7AA1582350}"/>
              </a:ext>
            </a:extLst>
          </p:cNvPr>
          <p:cNvSpPr>
            <a:spLocks noGrp="1"/>
          </p:cNvSpPr>
          <p:nvPr>
            <p:ph type="dt" sz="half" idx="10"/>
          </p:nvPr>
        </p:nvSpPr>
        <p:spPr/>
        <p:txBody>
          <a:bodyPr/>
          <a:lstStyle/>
          <a:p>
            <a:fld id="{3C577713-C1CC-5B41-8F38-7930160B3E4E}" type="datetimeFigureOut">
              <a:rPr lang="en-US" smtClean="0"/>
              <a:pPr/>
              <a:t>7/19/2022</a:t>
            </a:fld>
            <a:endParaRPr lang="en-US"/>
          </a:p>
        </p:txBody>
      </p:sp>
      <p:sp>
        <p:nvSpPr>
          <p:cNvPr id="5" name="Footer Placeholder 4">
            <a:extLst>
              <a:ext uri="{FF2B5EF4-FFF2-40B4-BE49-F238E27FC236}">
                <a16:creationId xmlns:a16="http://schemas.microsoft.com/office/drawing/2014/main" id="{F5514A9F-A8B8-F340-A6B1-0F92DFE0039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ED2A2C-A77B-E447-BDE7-309FE3FE2BE1}"/>
              </a:ext>
            </a:extLst>
          </p:cNvPr>
          <p:cNvSpPr>
            <a:spLocks noGrp="1"/>
          </p:cNvSpPr>
          <p:nvPr>
            <p:ph type="sldNum" sz="quarter" idx="12"/>
          </p:nvPr>
        </p:nvSpPr>
        <p:spPr/>
        <p:txBody>
          <a:bodyPr/>
          <a:lstStyle/>
          <a:p>
            <a:fld id="{293D17A6-9977-454A-91AE-08E365834CF1}" type="slidenum">
              <a:rPr lang="en-US" smtClean="0"/>
              <a:pPr/>
              <a:t>‹#›</a:t>
            </a:fld>
            <a:endParaRPr lang="en-US"/>
          </a:p>
        </p:txBody>
      </p:sp>
    </p:spTree>
    <p:extLst>
      <p:ext uri="{BB962C8B-B14F-4D97-AF65-F5344CB8AC3E}">
        <p14:creationId xmlns:p14="http://schemas.microsoft.com/office/powerpoint/2010/main" val="25407533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B50E7-8B31-B041-B480-501CC70E332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5298362-FAC8-5244-8C3E-21DB6E42DD5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FBBF5D3-909C-4C4B-B27D-7A995DC63DD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354DAFC-7887-344C-BF58-06EC35E4E1B9}"/>
              </a:ext>
            </a:extLst>
          </p:cNvPr>
          <p:cNvSpPr>
            <a:spLocks noGrp="1"/>
          </p:cNvSpPr>
          <p:nvPr>
            <p:ph type="dt" sz="half" idx="10"/>
          </p:nvPr>
        </p:nvSpPr>
        <p:spPr/>
        <p:txBody>
          <a:bodyPr/>
          <a:lstStyle/>
          <a:p>
            <a:fld id="{3C577713-C1CC-5B41-8F38-7930160B3E4E}" type="datetimeFigureOut">
              <a:rPr lang="en-US" smtClean="0"/>
              <a:pPr/>
              <a:t>7/19/2022</a:t>
            </a:fld>
            <a:endParaRPr lang="en-US"/>
          </a:p>
        </p:txBody>
      </p:sp>
      <p:sp>
        <p:nvSpPr>
          <p:cNvPr id="6" name="Footer Placeholder 5">
            <a:extLst>
              <a:ext uri="{FF2B5EF4-FFF2-40B4-BE49-F238E27FC236}">
                <a16:creationId xmlns:a16="http://schemas.microsoft.com/office/drawing/2014/main" id="{6EAFA586-25E0-F048-A39D-472AE1358C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736A607-0C44-9041-92CE-CEE07E4DE70F}"/>
              </a:ext>
            </a:extLst>
          </p:cNvPr>
          <p:cNvSpPr>
            <a:spLocks noGrp="1"/>
          </p:cNvSpPr>
          <p:nvPr>
            <p:ph type="sldNum" sz="quarter" idx="12"/>
          </p:nvPr>
        </p:nvSpPr>
        <p:spPr/>
        <p:txBody>
          <a:bodyPr/>
          <a:lstStyle/>
          <a:p>
            <a:fld id="{293D17A6-9977-454A-91AE-08E365834CF1}" type="slidenum">
              <a:rPr lang="en-US" smtClean="0"/>
              <a:pPr/>
              <a:t>‹#›</a:t>
            </a:fld>
            <a:endParaRPr lang="en-US"/>
          </a:p>
        </p:txBody>
      </p:sp>
    </p:spTree>
    <p:extLst>
      <p:ext uri="{BB962C8B-B14F-4D97-AF65-F5344CB8AC3E}">
        <p14:creationId xmlns:p14="http://schemas.microsoft.com/office/powerpoint/2010/main" val="15518059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DC98D-78C8-054B-BA6C-C85A9722359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A05436C-849D-2643-BEF8-B91CDAF42A8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CE6065C-D298-124F-BB92-C398D4BC0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B30B2D1-6450-DC4C-85D9-B4A30B3622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EF64A46-92E9-F04F-A0EB-0A20E68ABF4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504F2F2-DF44-DB46-8F91-19FBE01248DA}"/>
              </a:ext>
            </a:extLst>
          </p:cNvPr>
          <p:cNvSpPr>
            <a:spLocks noGrp="1"/>
          </p:cNvSpPr>
          <p:nvPr>
            <p:ph type="dt" sz="half" idx="10"/>
          </p:nvPr>
        </p:nvSpPr>
        <p:spPr/>
        <p:txBody>
          <a:bodyPr/>
          <a:lstStyle/>
          <a:p>
            <a:fld id="{3C577713-C1CC-5B41-8F38-7930160B3E4E}" type="datetimeFigureOut">
              <a:rPr lang="en-US" smtClean="0"/>
              <a:pPr/>
              <a:t>7/19/2022</a:t>
            </a:fld>
            <a:endParaRPr lang="en-US"/>
          </a:p>
        </p:txBody>
      </p:sp>
      <p:sp>
        <p:nvSpPr>
          <p:cNvPr id="8" name="Footer Placeholder 7">
            <a:extLst>
              <a:ext uri="{FF2B5EF4-FFF2-40B4-BE49-F238E27FC236}">
                <a16:creationId xmlns:a16="http://schemas.microsoft.com/office/drawing/2014/main" id="{C7CD8F7D-A250-C745-BB50-8216ACFBFBA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CCB194B-D576-C741-83AE-15BA4B709A84}"/>
              </a:ext>
            </a:extLst>
          </p:cNvPr>
          <p:cNvSpPr>
            <a:spLocks noGrp="1"/>
          </p:cNvSpPr>
          <p:nvPr>
            <p:ph type="sldNum" sz="quarter" idx="12"/>
          </p:nvPr>
        </p:nvSpPr>
        <p:spPr/>
        <p:txBody>
          <a:bodyPr/>
          <a:lstStyle/>
          <a:p>
            <a:fld id="{293D17A6-9977-454A-91AE-08E365834CF1}" type="slidenum">
              <a:rPr lang="en-US" smtClean="0"/>
              <a:pPr/>
              <a:t>‹#›</a:t>
            </a:fld>
            <a:endParaRPr lang="en-US"/>
          </a:p>
        </p:txBody>
      </p:sp>
    </p:spTree>
    <p:extLst>
      <p:ext uri="{BB962C8B-B14F-4D97-AF65-F5344CB8AC3E}">
        <p14:creationId xmlns:p14="http://schemas.microsoft.com/office/powerpoint/2010/main" val="2034420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1E9C2D-A13F-244C-ABD6-A96C504568D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D2DCDB9-E9BB-484B-9F83-3EB75B64C6E5}"/>
              </a:ext>
            </a:extLst>
          </p:cNvPr>
          <p:cNvSpPr>
            <a:spLocks noGrp="1"/>
          </p:cNvSpPr>
          <p:nvPr>
            <p:ph type="dt" sz="half" idx="10"/>
          </p:nvPr>
        </p:nvSpPr>
        <p:spPr/>
        <p:txBody>
          <a:bodyPr/>
          <a:lstStyle/>
          <a:p>
            <a:fld id="{3C577713-C1CC-5B41-8F38-7930160B3E4E}" type="datetimeFigureOut">
              <a:rPr lang="en-US" smtClean="0"/>
              <a:pPr/>
              <a:t>7/19/2022</a:t>
            </a:fld>
            <a:endParaRPr lang="en-US"/>
          </a:p>
        </p:txBody>
      </p:sp>
      <p:sp>
        <p:nvSpPr>
          <p:cNvPr id="4" name="Footer Placeholder 3">
            <a:extLst>
              <a:ext uri="{FF2B5EF4-FFF2-40B4-BE49-F238E27FC236}">
                <a16:creationId xmlns:a16="http://schemas.microsoft.com/office/drawing/2014/main" id="{733E3BCB-42C1-D040-A2B9-61C48C2A5A5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5B0FC6C-5EDB-C94C-8DFD-8180F58732BA}"/>
              </a:ext>
            </a:extLst>
          </p:cNvPr>
          <p:cNvSpPr>
            <a:spLocks noGrp="1"/>
          </p:cNvSpPr>
          <p:nvPr>
            <p:ph type="sldNum" sz="quarter" idx="12"/>
          </p:nvPr>
        </p:nvSpPr>
        <p:spPr/>
        <p:txBody>
          <a:bodyPr/>
          <a:lstStyle/>
          <a:p>
            <a:fld id="{293D17A6-9977-454A-91AE-08E365834CF1}" type="slidenum">
              <a:rPr lang="en-US" smtClean="0"/>
              <a:pPr/>
              <a:t>‹#›</a:t>
            </a:fld>
            <a:endParaRPr lang="en-US"/>
          </a:p>
        </p:txBody>
      </p:sp>
    </p:spTree>
    <p:extLst>
      <p:ext uri="{BB962C8B-B14F-4D97-AF65-F5344CB8AC3E}">
        <p14:creationId xmlns:p14="http://schemas.microsoft.com/office/powerpoint/2010/main" val="29902639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40BCB0E-735E-D640-B578-678002413E50}"/>
              </a:ext>
            </a:extLst>
          </p:cNvPr>
          <p:cNvSpPr>
            <a:spLocks noGrp="1"/>
          </p:cNvSpPr>
          <p:nvPr>
            <p:ph type="dt" sz="half" idx="10"/>
          </p:nvPr>
        </p:nvSpPr>
        <p:spPr/>
        <p:txBody>
          <a:bodyPr/>
          <a:lstStyle/>
          <a:p>
            <a:fld id="{3C577713-C1CC-5B41-8F38-7930160B3E4E}" type="datetimeFigureOut">
              <a:rPr lang="en-US" smtClean="0"/>
              <a:pPr/>
              <a:t>7/19/2022</a:t>
            </a:fld>
            <a:endParaRPr lang="en-US"/>
          </a:p>
        </p:txBody>
      </p:sp>
      <p:sp>
        <p:nvSpPr>
          <p:cNvPr id="3" name="Footer Placeholder 2">
            <a:extLst>
              <a:ext uri="{FF2B5EF4-FFF2-40B4-BE49-F238E27FC236}">
                <a16:creationId xmlns:a16="http://schemas.microsoft.com/office/drawing/2014/main" id="{1A66349C-9A5A-2041-8138-4565A4A3867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720236F-649F-6E47-B447-CD59202F62EB}"/>
              </a:ext>
            </a:extLst>
          </p:cNvPr>
          <p:cNvSpPr>
            <a:spLocks noGrp="1"/>
          </p:cNvSpPr>
          <p:nvPr>
            <p:ph type="sldNum" sz="quarter" idx="12"/>
          </p:nvPr>
        </p:nvSpPr>
        <p:spPr/>
        <p:txBody>
          <a:bodyPr/>
          <a:lstStyle/>
          <a:p>
            <a:fld id="{293D17A6-9977-454A-91AE-08E365834CF1}" type="slidenum">
              <a:rPr lang="en-US" smtClean="0"/>
              <a:pPr/>
              <a:t>‹#›</a:t>
            </a:fld>
            <a:endParaRPr lang="en-US"/>
          </a:p>
        </p:txBody>
      </p:sp>
    </p:spTree>
    <p:extLst>
      <p:ext uri="{BB962C8B-B14F-4D97-AF65-F5344CB8AC3E}">
        <p14:creationId xmlns:p14="http://schemas.microsoft.com/office/powerpoint/2010/main" val="3202876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D5862-4E4E-7F4C-9C59-1049B2ADF0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33C3BD3-40FB-3143-8E6B-0E17154CCD3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275F8FE-2D9C-D745-B2AF-43971EA6170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70C7D7E-E9C9-054A-96C5-E366BE0EBB41}"/>
              </a:ext>
            </a:extLst>
          </p:cNvPr>
          <p:cNvSpPr>
            <a:spLocks noGrp="1"/>
          </p:cNvSpPr>
          <p:nvPr>
            <p:ph type="dt" sz="half" idx="10"/>
          </p:nvPr>
        </p:nvSpPr>
        <p:spPr/>
        <p:txBody>
          <a:bodyPr/>
          <a:lstStyle/>
          <a:p>
            <a:fld id="{3C577713-C1CC-5B41-8F38-7930160B3E4E}" type="datetimeFigureOut">
              <a:rPr lang="en-US" smtClean="0"/>
              <a:pPr/>
              <a:t>7/19/2022</a:t>
            </a:fld>
            <a:endParaRPr lang="en-US"/>
          </a:p>
        </p:txBody>
      </p:sp>
      <p:sp>
        <p:nvSpPr>
          <p:cNvPr id="6" name="Footer Placeholder 5">
            <a:extLst>
              <a:ext uri="{FF2B5EF4-FFF2-40B4-BE49-F238E27FC236}">
                <a16:creationId xmlns:a16="http://schemas.microsoft.com/office/drawing/2014/main" id="{A6713F69-72DD-3B4B-B060-272F1593F9B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F5EBB3D-0CBF-DA4B-AF26-F2259AA3DAEA}"/>
              </a:ext>
            </a:extLst>
          </p:cNvPr>
          <p:cNvSpPr>
            <a:spLocks noGrp="1"/>
          </p:cNvSpPr>
          <p:nvPr>
            <p:ph type="sldNum" sz="quarter" idx="12"/>
          </p:nvPr>
        </p:nvSpPr>
        <p:spPr/>
        <p:txBody>
          <a:bodyPr/>
          <a:lstStyle/>
          <a:p>
            <a:fld id="{293D17A6-9977-454A-91AE-08E365834CF1}" type="slidenum">
              <a:rPr lang="en-US" smtClean="0"/>
              <a:pPr/>
              <a:t>‹#›</a:t>
            </a:fld>
            <a:endParaRPr lang="en-US"/>
          </a:p>
        </p:txBody>
      </p:sp>
    </p:spTree>
    <p:extLst>
      <p:ext uri="{BB962C8B-B14F-4D97-AF65-F5344CB8AC3E}">
        <p14:creationId xmlns:p14="http://schemas.microsoft.com/office/powerpoint/2010/main" val="18461024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15CB8B-1D70-A146-901B-1C002C915B4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330AC1D-30C1-3745-9166-C61A5A02C2E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F9C5E0B-2567-8741-87EF-B062AEBD3D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0D5868D-3D90-384E-91E8-EBED48DA5F37}"/>
              </a:ext>
            </a:extLst>
          </p:cNvPr>
          <p:cNvSpPr>
            <a:spLocks noGrp="1"/>
          </p:cNvSpPr>
          <p:nvPr>
            <p:ph type="dt" sz="half" idx="10"/>
          </p:nvPr>
        </p:nvSpPr>
        <p:spPr/>
        <p:txBody>
          <a:bodyPr/>
          <a:lstStyle/>
          <a:p>
            <a:fld id="{3C577713-C1CC-5B41-8F38-7930160B3E4E}" type="datetimeFigureOut">
              <a:rPr lang="en-US" smtClean="0"/>
              <a:pPr/>
              <a:t>7/19/2022</a:t>
            </a:fld>
            <a:endParaRPr lang="en-US"/>
          </a:p>
        </p:txBody>
      </p:sp>
      <p:sp>
        <p:nvSpPr>
          <p:cNvPr id="6" name="Footer Placeholder 5">
            <a:extLst>
              <a:ext uri="{FF2B5EF4-FFF2-40B4-BE49-F238E27FC236}">
                <a16:creationId xmlns:a16="http://schemas.microsoft.com/office/drawing/2014/main" id="{7AFFC15A-1439-7C49-8AB7-A4AA0B0DD58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DF6FE94-8E44-3F42-853D-D2411D780331}"/>
              </a:ext>
            </a:extLst>
          </p:cNvPr>
          <p:cNvSpPr>
            <a:spLocks noGrp="1"/>
          </p:cNvSpPr>
          <p:nvPr>
            <p:ph type="sldNum" sz="quarter" idx="12"/>
          </p:nvPr>
        </p:nvSpPr>
        <p:spPr/>
        <p:txBody>
          <a:bodyPr/>
          <a:lstStyle/>
          <a:p>
            <a:fld id="{293D17A6-9977-454A-91AE-08E365834CF1}" type="slidenum">
              <a:rPr lang="en-US" smtClean="0"/>
              <a:pPr/>
              <a:t>‹#›</a:t>
            </a:fld>
            <a:endParaRPr lang="en-US"/>
          </a:p>
        </p:txBody>
      </p:sp>
    </p:spTree>
    <p:extLst>
      <p:ext uri="{BB962C8B-B14F-4D97-AF65-F5344CB8AC3E}">
        <p14:creationId xmlns:p14="http://schemas.microsoft.com/office/powerpoint/2010/main" val="1998304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5201D-29E6-7545-8BD3-0ED3ECF1966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A45674F-62B5-0A41-B931-FC551897767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ACB552-3524-4644-9D60-74A54AC5C868}"/>
              </a:ext>
            </a:extLst>
          </p:cNvPr>
          <p:cNvSpPr>
            <a:spLocks noGrp="1"/>
          </p:cNvSpPr>
          <p:nvPr>
            <p:ph type="dt" sz="half" idx="10"/>
          </p:nvPr>
        </p:nvSpPr>
        <p:spPr/>
        <p:txBody>
          <a:bodyPr/>
          <a:lstStyle/>
          <a:p>
            <a:fld id="{3C577713-C1CC-5B41-8F38-7930160B3E4E}" type="datetimeFigureOut">
              <a:rPr lang="en-US" smtClean="0"/>
              <a:pPr/>
              <a:t>7/19/2022</a:t>
            </a:fld>
            <a:endParaRPr lang="en-US"/>
          </a:p>
        </p:txBody>
      </p:sp>
      <p:sp>
        <p:nvSpPr>
          <p:cNvPr id="5" name="Footer Placeholder 4">
            <a:extLst>
              <a:ext uri="{FF2B5EF4-FFF2-40B4-BE49-F238E27FC236}">
                <a16:creationId xmlns:a16="http://schemas.microsoft.com/office/drawing/2014/main" id="{5D486D47-5060-1941-99B8-2178E851F7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C8AB5D7-21D7-4445-A5DA-2C2D10268EDC}"/>
              </a:ext>
            </a:extLst>
          </p:cNvPr>
          <p:cNvSpPr>
            <a:spLocks noGrp="1"/>
          </p:cNvSpPr>
          <p:nvPr>
            <p:ph type="sldNum" sz="quarter" idx="12"/>
          </p:nvPr>
        </p:nvSpPr>
        <p:spPr/>
        <p:txBody>
          <a:bodyPr/>
          <a:lstStyle/>
          <a:p>
            <a:fld id="{293D17A6-9977-454A-91AE-08E365834CF1}" type="slidenum">
              <a:rPr lang="en-US" smtClean="0"/>
              <a:pPr/>
              <a:t>‹#›</a:t>
            </a:fld>
            <a:endParaRPr lang="en-US"/>
          </a:p>
        </p:txBody>
      </p:sp>
    </p:spTree>
    <p:extLst>
      <p:ext uri="{BB962C8B-B14F-4D97-AF65-F5344CB8AC3E}">
        <p14:creationId xmlns:p14="http://schemas.microsoft.com/office/powerpoint/2010/main" val="22923112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A289CDD-1833-2C48-A8A1-E3532343E30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50EC13A-169A-2F49-8ADB-B4AECBFF652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2D871A-7C70-7841-9549-3EB1A01F39EF}"/>
              </a:ext>
            </a:extLst>
          </p:cNvPr>
          <p:cNvSpPr>
            <a:spLocks noGrp="1"/>
          </p:cNvSpPr>
          <p:nvPr>
            <p:ph type="dt" sz="half" idx="10"/>
          </p:nvPr>
        </p:nvSpPr>
        <p:spPr/>
        <p:txBody>
          <a:bodyPr/>
          <a:lstStyle/>
          <a:p>
            <a:fld id="{3C577713-C1CC-5B41-8F38-7930160B3E4E}" type="datetimeFigureOut">
              <a:rPr lang="en-US" smtClean="0"/>
              <a:pPr/>
              <a:t>7/19/2022</a:t>
            </a:fld>
            <a:endParaRPr lang="en-US"/>
          </a:p>
        </p:txBody>
      </p:sp>
      <p:sp>
        <p:nvSpPr>
          <p:cNvPr id="5" name="Footer Placeholder 4">
            <a:extLst>
              <a:ext uri="{FF2B5EF4-FFF2-40B4-BE49-F238E27FC236}">
                <a16:creationId xmlns:a16="http://schemas.microsoft.com/office/drawing/2014/main" id="{BC6A56FD-C437-1349-8902-E4DD39B799F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053A44-8919-2443-A5DD-5A3A90D10D56}"/>
              </a:ext>
            </a:extLst>
          </p:cNvPr>
          <p:cNvSpPr>
            <a:spLocks noGrp="1"/>
          </p:cNvSpPr>
          <p:nvPr>
            <p:ph type="sldNum" sz="quarter" idx="12"/>
          </p:nvPr>
        </p:nvSpPr>
        <p:spPr/>
        <p:txBody>
          <a:bodyPr/>
          <a:lstStyle/>
          <a:p>
            <a:fld id="{293D17A6-9977-454A-91AE-08E365834CF1}" type="slidenum">
              <a:rPr lang="en-US" smtClean="0"/>
              <a:pPr/>
              <a:t>‹#›</a:t>
            </a:fld>
            <a:endParaRPr lang="en-US"/>
          </a:p>
        </p:txBody>
      </p:sp>
    </p:spTree>
    <p:extLst>
      <p:ext uri="{BB962C8B-B14F-4D97-AF65-F5344CB8AC3E}">
        <p14:creationId xmlns:p14="http://schemas.microsoft.com/office/powerpoint/2010/main" val="38241975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5E9993-A596-1148-B378-F36BE485594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A8C8545-CBC6-F84C-B05A-B5A86D8F7E7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B03DD25-47D7-E94C-BAB0-4FD1C480EAA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577713-C1CC-5B41-8F38-7930160B3E4E}" type="datetimeFigureOut">
              <a:rPr lang="en-US" smtClean="0"/>
              <a:pPr/>
              <a:t>7/19/2022</a:t>
            </a:fld>
            <a:endParaRPr lang="en-US"/>
          </a:p>
        </p:txBody>
      </p:sp>
      <p:sp>
        <p:nvSpPr>
          <p:cNvPr id="5" name="Footer Placeholder 4">
            <a:extLst>
              <a:ext uri="{FF2B5EF4-FFF2-40B4-BE49-F238E27FC236}">
                <a16:creationId xmlns:a16="http://schemas.microsoft.com/office/drawing/2014/main" id="{669F1C18-7814-9646-8BE9-C524C703AE6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854650F-0BEB-A94C-894C-1025D697922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3D17A6-9977-454A-91AE-08E365834CF1}" type="slidenum">
              <a:rPr lang="en-US" smtClean="0"/>
              <a:pPr/>
              <a:t>‹#›</a:t>
            </a:fld>
            <a:endParaRPr lang="en-US"/>
          </a:p>
        </p:txBody>
      </p:sp>
    </p:spTree>
    <p:extLst>
      <p:ext uri="{BB962C8B-B14F-4D97-AF65-F5344CB8AC3E}">
        <p14:creationId xmlns:p14="http://schemas.microsoft.com/office/powerpoint/2010/main" val="22037438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successatschool.org/" TargetMode="External"/><Relationship Id="rId3" Type="http://schemas.openxmlformats.org/officeDocument/2006/relationships/hyperlink" Target="https://nationalcareersservice.direct.gov.uk/" TargetMode="External"/><Relationship Id="rId7" Type="http://schemas.openxmlformats.org/officeDocument/2006/relationships/hyperlink" Target="https://yourgameplan.co.uk/for-students/"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www.careerpilot.org.uk/" TargetMode="External"/><Relationship Id="rId11" Type="http://schemas.openxmlformats.org/officeDocument/2006/relationships/hyperlink" Target="https://successatschool.org/careerzones" TargetMode="External"/><Relationship Id="rId5" Type="http://schemas.openxmlformats.org/officeDocument/2006/relationships/hyperlink" Target="https://cswgroup.co.uk/contact/" TargetMode="External"/><Relationship Id="rId10" Type="http://schemas.openxmlformats.org/officeDocument/2006/relationships/hyperlink" Target="https://targetcareers.co.uk/" TargetMode="External"/><Relationship Id="rId4" Type="http://schemas.openxmlformats.org/officeDocument/2006/relationships/hyperlink" Target="https://www.futuresmartcareers.co.uk/for-students/" TargetMode="External"/><Relationship Id="rId9" Type="http://schemas.openxmlformats.org/officeDocument/2006/relationships/hyperlink" Target="https://careermap.co.uk/"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guest.startprofile.com/world-of-work" TargetMode="External"/><Relationship Id="rId3" Type="http://schemas.openxmlformats.org/officeDocument/2006/relationships/hyperlink" Target="https://www.allaboutschoolleavers.co.uk/" TargetMode="External"/><Relationship Id="rId7" Type="http://schemas.openxmlformats.org/officeDocument/2006/relationships/hyperlink" Target="https://www.how2become.com/" TargetMode="External"/><Relationship Id="rId2" Type="http://schemas.openxmlformats.org/officeDocument/2006/relationships/hyperlink" Target="https://www.allaboutcareers.com/" TargetMode="External"/><Relationship Id="rId1" Type="http://schemas.openxmlformats.org/officeDocument/2006/relationships/slideLayout" Target="../slideLayouts/slideLayout2.xml"/><Relationship Id="rId6" Type="http://schemas.openxmlformats.org/officeDocument/2006/relationships/hyperlink" Target="https://futurelearncareers.today/" TargetMode="External"/><Relationship Id="rId5" Type="http://schemas.openxmlformats.org/officeDocument/2006/relationships/hyperlink" Target="http://icould.com/" TargetMode="External"/><Relationship Id="rId4" Type="http://schemas.openxmlformats.org/officeDocument/2006/relationships/hyperlink" Target="https://www.bbc.co.uk/bitesize/careers" TargetMode="External"/><Relationship Id="rId9" Type="http://schemas.openxmlformats.org/officeDocument/2006/relationships/hyperlink" Target="https://www.bbc.co.uk/iplayer/episodes/p06zhf9j/the-nine-to-five-with-stacey-dooley"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pearson.com/uk/learners/secondary-students-and-parents/career-choices.html" TargetMode="External"/><Relationship Id="rId2" Type="http://schemas.openxmlformats.org/officeDocument/2006/relationships/hyperlink" Target="https://www.careerpilot.org.uk/job-sectors/quiz" TargetMode="External"/><Relationship Id="rId1" Type="http://schemas.openxmlformats.org/officeDocument/2006/relationships/slideLayout" Target="../slideLayouts/slideLayout2.xml"/><Relationship Id="rId6" Type="http://schemas.openxmlformats.org/officeDocument/2006/relationships/hyperlink" Target="https://icould.com/" TargetMode="External"/><Relationship Id="rId5" Type="http://schemas.openxmlformats.org/officeDocument/2006/relationships/hyperlink" Target="https://sacu-student.com/?page_id=2850" TargetMode="External"/><Relationship Id="rId4" Type="http://schemas.openxmlformats.org/officeDocument/2006/relationships/hyperlink" Target="https://www.prospects.ac.uk/planner"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careerpilot.org.uk/parent-zone" TargetMode="External"/><Relationship Id="rId7" Type="http://schemas.openxmlformats.org/officeDocument/2006/relationships/hyperlink" Target="https://www.theparentsguideto.co.uk/t-levels" TargetMode="External"/><Relationship Id="rId2" Type="http://schemas.openxmlformats.org/officeDocument/2006/relationships/hyperlink" Target="https://www.futuresmartcareers.co.uk/for-parents/" TargetMode="External"/><Relationship Id="rId1" Type="http://schemas.openxmlformats.org/officeDocument/2006/relationships/slideLayout" Target="../slideLayouts/slideLayout2.xml"/><Relationship Id="rId6" Type="http://schemas.openxmlformats.org/officeDocument/2006/relationships/hyperlink" Target="https://www.ucas.com/undergraduate/applying-university/ucas-undergraduate-advice-parents-and-guardians" TargetMode="External"/><Relationship Id="rId5" Type="http://schemas.openxmlformats.org/officeDocument/2006/relationships/hyperlink" Target="https://amazingapprenticeships.com/parent-zone/" TargetMode="External"/><Relationship Id="rId4" Type="http://schemas.openxmlformats.org/officeDocument/2006/relationships/hyperlink" Target="https://www.bbc.co.uk/bitesize/articles/z32mxbk" TargetMode="External"/></Relationships>
</file>

<file path=ppt/slides/_rels/slide6.xml.rels><?xml version="1.0" encoding="UTF-8" standalone="yes"?>
<Relationships xmlns="http://schemas.openxmlformats.org/package/2006/relationships"><Relationship Id="rId8" Type="http://schemas.openxmlformats.org/officeDocument/2006/relationships/hyperlink" Target="https://www.theparentsguideto.co.uk/t-levels" TargetMode="External"/><Relationship Id="rId3" Type="http://schemas.openxmlformats.org/officeDocument/2006/relationships/hyperlink" Target="https://careerpilot.org.uk/adviser-zone" TargetMode="External"/><Relationship Id="rId7" Type="http://schemas.openxmlformats.org/officeDocument/2006/relationships/hyperlink" Target="https://www.ucas.com/advisers/guides-for-teachers" TargetMode="External"/><Relationship Id="rId2" Type="http://schemas.openxmlformats.org/officeDocument/2006/relationships/hyperlink" Target="https://www.futuresmartcareers.co.uk/for-schools/" TargetMode="External"/><Relationship Id="rId1" Type="http://schemas.openxmlformats.org/officeDocument/2006/relationships/slideLayout" Target="../slideLayouts/slideLayout2.xml"/><Relationship Id="rId6" Type="http://schemas.openxmlformats.org/officeDocument/2006/relationships/hyperlink" Target="https://www.ucas.com/undergraduate/applying-university/ucas-undergraduate-advice-parents-and-guardians" TargetMode="External"/><Relationship Id="rId5" Type="http://schemas.openxmlformats.org/officeDocument/2006/relationships/hyperlink" Target="https://amazingapprenticeships.com/resources/?teacher-guides=1" TargetMode="External"/><Relationship Id="rId4" Type="http://schemas.openxmlformats.org/officeDocument/2006/relationships/hyperlink" Target="https://www.bbc.co.uk/teach/teach/careers-collection/zbvrt39" TargetMode="External"/><Relationship Id="rId9" Type="http://schemas.openxmlformats.org/officeDocument/2006/relationships/hyperlink" Target="https://www.gov.uk/government/publications/t-levels-resources-for-teachers-and-careers-advisers"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careerpilot.org.uk/job-sectors/sectors" TargetMode="External"/><Relationship Id="rId2" Type="http://schemas.openxmlformats.org/officeDocument/2006/relationships/hyperlink" Target="https://my.sacu-student.com/sacustudent/f?p=SACU_SUBJECT_EXPLORER:44:0::NO::P44_LINE_LENGTH:160" TargetMode="External"/><Relationship Id="rId1" Type="http://schemas.openxmlformats.org/officeDocument/2006/relationships/slideLayout" Target="../slideLayouts/slideLayout2.xml"/><Relationship Id="rId6" Type="http://schemas.openxmlformats.org/officeDocument/2006/relationships/hyperlink" Target="https://successatschool.org/advicedetails/1277/future-of-work-job-opportunities-for-young-people" TargetMode="External"/><Relationship Id="rId5" Type="http://schemas.openxmlformats.org/officeDocument/2006/relationships/hyperlink" Target="https://www.nomisweb.co.uk/reports/lmp/la/1946157358/report.aspx?town=exmouth" TargetMode="External"/><Relationship Id="rId4" Type="http://schemas.openxmlformats.org/officeDocument/2006/relationships/hyperlink" Target="https://www.ons.gov.uk/"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www.ucas.com/undergraduate/what-and-where-study/open-days-and-events/virtual-tours" TargetMode="External"/><Relationship Id="rId13" Type="http://schemas.openxmlformats.org/officeDocument/2006/relationships/hyperlink" Target="https://www.brightnetwork.co.uk/" TargetMode="External"/><Relationship Id="rId3" Type="http://schemas.openxmlformats.org/officeDocument/2006/relationships/hyperlink" Target="https://www.theparentsguideto.co.uk/free-resources" TargetMode="External"/><Relationship Id="rId7" Type="http://schemas.openxmlformats.org/officeDocument/2006/relationships/hyperlink" Target="https://www.ucas.com/further-education/post-16-qualifications/what-qualifications-are-there-16-18-year-olds" TargetMode="External"/><Relationship Id="rId12" Type="http://schemas.openxmlformats.org/officeDocument/2006/relationships/hyperlink" Target="https://www.push.co.uk/" TargetMode="External"/><Relationship Id="rId2" Type="http://schemas.openxmlformats.org/officeDocument/2006/relationships/hyperlink" Target="https://nextstepssw.ac.uk/qualifications/" TargetMode="External"/><Relationship Id="rId1" Type="http://schemas.openxmlformats.org/officeDocument/2006/relationships/slideLayout" Target="../slideLayouts/slideLayout2.xml"/><Relationship Id="rId6" Type="http://schemas.openxmlformats.org/officeDocument/2006/relationships/hyperlink" Target="https://www.ucas.com/" TargetMode="External"/><Relationship Id="rId11" Type="http://schemas.openxmlformats.org/officeDocument/2006/relationships/hyperlink" Target="https://www.notgoingtouni.co.uk/" TargetMode="External"/><Relationship Id="rId5" Type="http://schemas.openxmlformats.org/officeDocument/2006/relationships/hyperlink" Target="https://www.officeforstudents.org.uk/advice-and-guidance/promoting-equal-opportunities/national-collaborative-outreach-programme-ncop/" TargetMode="External"/><Relationship Id="rId10" Type="http://schemas.openxmlformats.org/officeDocument/2006/relationships/hyperlink" Target="https://www.prospects.ac.uk/" TargetMode="External"/><Relationship Id="rId4" Type="http://schemas.openxmlformats.org/officeDocument/2006/relationships/hyperlink" Target="https://nextstepssw.ac.uk/" TargetMode="External"/><Relationship Id="rId9" Type="http://schemas.openxmlformats.org/officeDocument/2006/relationships/hyperlink" Target="https://www.unifrog.org/"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amazingapprenticeships.com/vacancies/" TargetMode="External"/><Relationship Id="rId2" Type="http://schemas.openxmlformats.org/officeDocument/2006/relationships/hyperlink" Target="https://www.apprenticeships.gov.uk/" TargetMode="External"/><Relationship Id="rId1" Type="http://schemas.openxmlformats.org/officeDocument/2006/relationships/slideLayout" Target="../slideLayouts/slideLayout2.xml"/><Relationship Id="rId4" Type="http://schemas.openxmlformats.org/officeDocument/2006/relationships/hyperlink" Target="https://amazingapprenticeships.com/resources/" TargetMode="External"/></Relationships>
</file>

<file path=ppt/slides/_rels/slide10.xml.rels><?xml version="1.0" encoding="UTF-8" standalone="yes"?>
<Relationships xmlns="http://schemas.openxmlformats.org/package/2006/relationships"><Relationship Id="rId2" Type="http://schemas.openxmlformats.org/officeDocument/2006/relationships/hyperlink" Target="https://www.tlevels.gov.uk/students"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medicalmavericks.co.uk/" TargetMode="External"/><Relationship Id="rId2" Type="http://schemas.openxmlformats.org/officeDocument/2006/relationships/hyperlink" Target="https://www.stepintothenhs.nhs.uk/" TargetMode="External"/><Relationship Id="rId1" Type="http://schemas.openxmlformats.org/officeDocument/2006/relationships/slideLayout" Target="../slideLayouts/slideLayout2.xml"/><Relationship Id="rId6" Type="http://schemas.openxmlformats.org/officeDocument/2006/relationships/hyperlink" Target="https://www.skillsforcare.org.uk/Careers-in-care/Think-Care-Careers.aspx" TargetMode="External"/><Relationship Id="rId5" Type="http://schemas.openxmlformats.org/officeDocument/2006/relationships/hyperlink" Target="https://www.healthcareers.nhs.uk/sites/default/files/documents/350%20Careers,%20One%20NHS,%20Your%20Future_0.pdf" TargetMode="External"/><Relationship Id="rId4" Type="http://schemas.openxmlformats.org/officeDocument/2006/relationships/hyperlink" Target="https://www.healthcareers.nhs.uk/"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www.tpdegrees.com/careers/" TargetMode="External"/><Relationship Id="rId13" Type="http://schemas.openxmlformats.org/officeDocument/2006/relationships/hyperlink" Target="http://www.careersatsea.org/" TargetMode="External"/><Relationship Id="rId3" Type="http://schemas.openxmlformats.org/officeDocument/2006/relationships/hyperlink" Target="http://www.physics.org/careers" TargetMode="External"/><Relationship Id="rId7" Type="http://schemas.openxmlformats.org/officeDocument/2006/relationships/hyperlink" Target="https://www.mathscareers.org.uk/" TargetMode="External"/><Relationship Id="rId12" Type="http://schemas.openxmlformats.org/officeDocument/2006/relationships/hyperlink" Target="http://www.autocity.org.uk/" TargetMode="External"/><Relationship Id="rId17" Type="http://schemas.openxmlformats.org/officeDocument/2006/relationships/hyperlink" Target="https://www.electricalcareers.co.uk/" TargetMode="External"/><Relationship Id="rId2" Type="http://schemas.openxmlformats.org/officeDocument/2006/relationships/hyperlink" Target="http://www.rsc.org/careers/future/index" TargetMode="External"/><Relationship Id="rId16" Type="http://schemas.openxmlformats.org/officeDocument/2006/relationships/hyperlink" Target="https://www.rmets.org/careers" TargetMode="External"/><Relationship Id="rId1" Type="http://schemas.openxmlformats.org/officeDocument/2006/relationships/slideLayout" Target="../slideLayouts/slideLayout2.xml"/><Relationship Id="rId6" Type="http://schemas.openxmlformats.org/officeDocument/2006/relationships/hyperlink" Target="https://www.rcpath.org/discover-pathology/careers-in-pathology.html" TargetMode="External"/><Relationship Id="rId11" Type="http://schemas.openxmlformats.org/officeDocument/2006/relationships/hyperlink" Target="https://www.thisisengineering.org.uk/" TargetMode="External"/><Relationship Id="rId5" Type="http://schemas.openxmlformats.org/officeDocument/2006/relationships/hyperlink" Target="https://biochemistry.org/education/careers/" TargetMode="External"/><Relationship Id="rId15" Type="http://schemas.openxmlformats.org/officeDocument/2006/relationships/hyperlink" Target="https://spacecareers.uk/" TargetMode="External"/><Relationship Id="rId10" Type="http://schemas.openxmlformats.org/officeDocument/2006/relationships/hyperlink" Target="https://www.tomorrowsengineers.org.uk/" TargetMode="External"/><Relationship Id="rId4" Type="http://schemas.openxmlformats.org/officeDocument/2006/relationships/hyperlink" Target="https://www.rsb.org.uk/careers-and-cpd/careers" TargetMode="External"/><Relationship Id="rId9" Type="http://schemas.openxmlformats.org/officeDocument/2006/relationships/hyperlink" Target="https://www.youtube.com/channel/UCFcxdEfHDIhlHJEefkNYFzQ/videos" TargetMode="External"/><Relationship Id="rId14" Type="http://schemas.openxmlformats.org/officeDocument/2006/relationships/hyperlink" Target="https://www.careersinaerospace.com/"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civil-service-careers.gov.uk/" TargetMode="External"/><Relationship Id="rId2" Type="http://schemas.openxmlformats.org/officeDocument/2006/relationships/hyperlink" Target="https://careers-in-sport.co.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raf.mod.uk/RECRUITMENT" TargetMode="External"/><Relationship Id="rId2" Type="http://schemas.openxmlformats.org/officeDocument/2006/relationships/hyperlink" Target="https://apply.army.mod.uk/" TargetMode="External"/><Relationship Id="rId1" Type="http://schemas.openxmlformats.org/officeDocument/2006/relationships/slideLayout" Target="../slideLayouts/slideLayout2.xml"/><Relationship Id="rId4" Type="http://schemas.openxmlformats.org/officeDocument/2006/relationships/hyperlink" Target="https://www.royalnavy.mod.uk/careers"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discovercreative.careers/#/" TargetMode="External"/><Relationship Id="rId2" Type="http://schemas.openxmlformats.org/officeDocument/2006/relationships/hyperlink" Target="https://www.screenskills.com/careers/"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hospitalityguild.co.uk/A-Career-in-Hospitality/Career-Map#/" TargetMode="External"/><Relationship Id="rId2" Type="http://schemas.openxmlformats.org/officeDocument/2006/relationships/hyperlink" Target="http://www.hospitalityguild.co.uk/"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electricalcareers.co.uk/" TargetMode="External"/><Relationship Id="rId2" Type="http://schemas.openxmlformats.org/officeDocument/2006/relationships/hyperlink" Target="https://www.goconstruct.org/" TargetMode="External"/><Relationship Id="rId1" Type="http://schemas.openxmlformats.org/officeDocument/2006/relationships/slideLayout" Target="../slideLayouts/slideLayout2.xml"/><Relationship Id="rId6" Type="http://schemas.openxmlformats.org/officeDocument/2006/relationships/hyperlink" Target="https://www.rhs.org.uk/education-learning/careers-horticulture" TargetMode="External"/><Relationship Id="rId5" Type="http://schemas.openxmlformats.org/officeDocument/2006/relationships/hyperlink" Target="https://www.golandscape.co.uk/" TargetMode="External"/><Relationship Id="rId4" Type="http://schemas.openxmlformats.org/officeDocument/2006/relationships/hyperlink" Target="https://buildinggreaterexeter.co.uk/education-hub/11-to-18-years/"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cache.org.uk/for-learners/choosing-early-years-as-a-career" TargetMode="External"/><Relationship Id="rId2" Type="http://schemas.openxmlformats.org/officeDocument/2006/relationships/hyperlink" Target="https://getintoteaching.education.gov.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484F646-B503-304A-937A-ECE56CA70593}"/>
              </a:ext>
            </a:extLst>
          </p:cNvPr>
          <p:cNvSpPr>
            <a:spLocks noGrp="1"/>
          </p:cNvSpPr>
          <p:nvPr>
            <p:ph type="ctrTitle"/>
          </p:nvPr>
        </p:nvSpPr>
        <p:spPr>
          <a:xfrm>
            <a:off x="1524000" y="2029944"/>
            <a:ext cx="9144000" cy="3066712"/>
          </a:xfrm>
        </p:spPr>
        <p:txBody>
          <a:bodyPr>
            <a:normAutofit fontScale="90000"/>
          </a:bodyPr>
          <a:lstStyle/>
          <a:p>
            <a:r>
              <a:rPr lang="en-US" dirty="0" smtClean="0">
                <a:latin typeface="Open Sans Light" panose="020B0306030504020204" pitchFamily="34" charset="0"/>
                <a:ea typeface="Open Sans Light" panose="020B0306030504020204" pitchFamily="34" charset="0"/>
                <a:cs typeface="Open Sans Light" panose="020B0306030504020204" pitchFamily="34" charset="0"/>
              </a:rPr>
              <a:t>Careers Links and Resources </a:t>
            </a:r>
            <a:r>
              <a:rPr lang="en-US" dirty="0" smtClean="0">
                <a:latin typeface="Open Sans Light" panose="020B0306030504020204" pitchFamily="34" charset="0"/>
                <a:ea typeface="Open Sans Light" panose="020B0306030504020204" pitchFamily="34" charset="0"/>
                <a:cs typeface="Open Sans Light" panose="020B0306030504020204" pitchFamily="34" charset="0"/>
              </a:rPr>
              <a:t>for students, parents, </a:t>
            </a:r>
            <a:r>
              <a:rPr lang="en-US" dirty="0" err="1" smtClean="0">
                <a:latin typeface="Open Sans Light" panose="020B0306030504020204" pitchFamily="34" charset="0"/>
                <a:ea typeface="Open Sans Light" panose="020B0306030504020204" pitchFamily="34" charset="0"/>
                <a:cs typeface="Open Sans Light" panose="020B0306030504020204" pitchFamily="34" charset="0"/>
              </a:rPr>
              <a:t>carers</a:t>
            </a:r>
            <a:r>
              <a:rPr lang="en-US" dirty="0" smtClean="0">
                <a:latin typeface="Open Sans Light" panose="020B0306030504020204" pitchFamily="34" charset="0"/>
                <a:ea typeface="Open Sans Light" panose="020B0306030504020204" pitchFamily="34" charset="0"/>
                <a:cs typeface="Open Sans Light" panose="020B0306030504020204" pitchFamily="34" charset="0"/>
              </a:rPr>
              <a:t> and college staff </a:t>
            </a:r>
            <a:r>
              <a:rPr lang="en-US" dirty="0" smtClean="0">
                <a:latin typeface="Open Sans Light" panose="020B0306030504020204" pitchFamily="34" charset="0"/>
                <a:ea typeface="Open Sans Light" panose="020B0306030504020204" pitchFamily="34" charset="0"/>
                <a:cs typeface="Open Sans Light" panose="020B0306030504020204" pitchFamily="34" charset="0"/>
              </a:rPr>
              <a:t/>
            </a:r>
            <a:br>
              <a:rPr lang="en-US" dirty="0" smtClean="0">
                <a:latin typeface="Open Sans Light" panose="020B0306030504020204" pitchFamily="34" charset="0"/>
                <a:ea typeface="Open Sans Light" panose="020B0306030504020204" pitchFamily="34" charset="0"/>
                <a:cs typeface="Open Sans Light" panose="020B0306030504020204" pitchFamily="34" charset="0"/>
              </a:rPr>
            </a:br>
            <a:endParaRPr lang="en-US" sz="3600" dirty="0">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39604797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484F646-B503-304A-937A-ECE56CA70593}"/>
              </a:ext>
            </a:extLst>
          </p:cNvPr>
          <p:cNvSpPr>
            <a:spLocks noGrp="1"/>
          </p:cNvSpPr>
          <p:nvPr>
            <p:ph type="ctrTitle"/>
          </p:nvPr>
        </p:nvSpPr>
        <p:spPr>
          <a:xfrm>
            <a:off x="219808" y="896815"/>
            <a:ext cx="11597054" cy="5767754"/>
          </a:xfrm>
        </p:spPr>
        <p:txBody>
          <a:bodyPr>
            <a:normAutofit/>
          </a:bodyPr>
          <a:lstStyle/>
          <a:p>
            <a:r>
              <a:rPr lang="en-US" dirty="0" smtClean="0">
                <a:latin typeface="Open Sans Light" panose="020B0306030504020204" pitchFamily="34" charset="0"/>
                <a:ea typeface="Open Sans Light" panose="020B0306030504020204" pitchFamily="34" charset="0"/>
                <a:cs typeface="Open Sans Light" panose="020B0306030504020204" pitchFamily="34" charset="0"/>
              </a:rPr>
              <a:t/>
            </a:r>
            <a:br>
              <a:rPr lang="en-US" dirty="0" smtClean="0">
                <a:latin typeface="Open Sans Light" panose="020B0306030504020204" pitchFamily="34" charset="0"/>
                <a:ea typeface="Open Sans Light" panose="020B0306030504020204" pitchFamily="34" charset="0"/>
                <a:cs typeface="Open Sans Light" panose="020B0306030504020204" pitchFamily="34" charset="0"/>
              </a:rPr>
            </a:br>
            <a:endParaRPr lang="en-US" sz="3600" dirty="0">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 name="Rectangle 1"/>
          <p:cNvSpPr/>
          <p:nvPr/>
        </p:nvSpPr>
        <p:spPr>
          <a:xfrm>
            <a:off x="580293" y="795363"/>
            <a:ext cx="11236569" cy="5625899"/>
          </a:xfrm>
          <a:prstGeom prst="rect">
            <a:avLst/>
          </a:prstGeom>
        </p:spPr>
        <p:txBody>
          <a:bodyPr wrap="square">
            <a:spAutoFit/>
          </a:bodyPr>
          <a:lstStyle/>
          <a:p>
            <a:pPr>
              <a:lnSpc>
                <a:spcPct val="107000"/>
              </a:lnSpc>
              <a:spcAft>
                <a:spcPts val="800"/>
              </a:spcAft>
            </a:pPr>
            <a:r>
              <a:rPr lang="en-GB" sz="2800" b="1" u="sng" dirty="0">
                <a:solidFill>
                  <a:srgbClr val="212529"/>
                </a:solidFill>
                <a:latin typeface="Arial" panose="020B0604020202020204" pitchFamily="34" charset="0"/>
                <a:ea typeface="Times New Roman" panose="02020603050405020304" pitchFamily="18" charset="0"/>
                <a:cs typeface="Times New Roman" panose="02020603050405020304" pitchFamily="18" charset="0"/>
              </a:rPr>
              <a:t>General Careers Information</a:t>
            </a:r>
            <a:endParaRPr lang="en-GB" sz="28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400" u="sng" dirty="0">
                <a:solidFill>
                  <a:srgbClr val="007BFF"/>
                </a:solidFill>
                <a:latin typeface="Arial" panose="020B0604020202020204" pitchFamily="34" charset="0"/>
                <a:ea typeface="Times New Roman" panose="02020603050405020304" pitchFamily="18" charset="0"/>
                <a:cs typeface="Times New Roman" panose="02020603050405020304" pitchFamily="18" charset="0"/>
                <a:hlinkClick r:id="rId3"/>
              </a:rPr>
              <a:t>The National Careers Service</a:t>
            </a:r>
            <a:r>
              <a:rPr lang="en-GB" sz="1400" dirty="0">
                <a:solidFill>
                  <a:srgbClr val="212529"/>
                </a:solidFill>
                <a:latin typeface="Arial" panose="020B0604020202020204" pitchFamily="34" charset="0"/>
                <a:ea typeface="Times New Roman" panose="02020603050405020304" pitchFamily="18" charset="0"/>
                <a:cs typeface="Times New Roman" panose="02020603050405020304" pitchFamily="18" charset="0"/>
              </a:rPr>
              <a:t> provides information, advice and guidance to help you make decisions on learning, training and work opportunities. The service offers confidential and impartial advice. This is supported by qualified careers advisers</a:t>
            </a:r>
            <a:r>
              <a:rPr lang="en-GB" sz="1400" dirty="0" smtClean="0">
                <a:solidFill>
                  <a:srgbClr val="212529"/>
                </a:solidFill>
                <a:latin typeface="Arial" panose="020B0604020202020204" pitchFamily="34" charset="0"/>
                <a:ea typeface="Times New Roman" panose="02020603050405020304" pitchFamily="18" charset="0"/>
                <a:cs typeface="Times New Roman" panose="02020603050405020304" pitchFamily="18" charset="0"/>
              </a:rPr>
              <a:t>.</a:t>
            </a:r>
          </a:p>
          <a:p>
            <a:pPr marL="342900" lvl="0" indent="-342900">
              <a:lnSpc>
                <a:spcPct val="107000"/>
              </a:lnSpc>
              <a:spcAft>
                <a:spcPts val="800"/>
              </a:spcAft>
              <a:buSzPts val="1000"/>
              <a:buFont typeface="Symbol" panose="05050102010706020507" pitchFamily="18" charset="2"/>
              <a:buChar char=""/>
              <a:tabLst>
                <a:tab pos="457200" algn="l"/>
              </a:tabLst>
            </a:pPr>
            <a:r>
              <a:rPr lang="en-GB" sz="1400" dirty="0">
                <a:latin typeface="Arial" panose="020B0604020202020204" pitchFamily="34" charset="0"/>
                <a:cs typeface="Arial" panose="020B0604020202020204" pitchFamily="34" charset="0"/>
                <a:hlinkClick r:id="rId4"/>
              </a:rPr>
              <a:t>For Students » Home (futuresmartcareers.co.uk</a:t>
            </a:r>
            <a:r>
              <a:rPr lang="en-GB" sz="1400" dirty="0" smtClean="0">
                <a:latin typeface="Arial" panose="020B0604020202020204" pitchFamily="34" charset="0"/>
                <a:cs typeface="Arial" panose="020B0604020202020204" pitchFamily="34" charset="0"/>
                <a:hlinkClick r:id="rId4"/>
              </a:rPr>
              <a:t>)</a:t>
            </a:r>
            <a:r>
              <a:rPr lang="en-GB" sz="1400" dirty="0" smtClean="0">
                <a:latin typeface="Arial" panose="020B0604020202020204" pitchFamily="34" charset="0"/>
                <a:cs typeface="Arial" panose="020B0604020202020204" pitchFamily="34" charset="0"/>
              </a:rPr>
              <a:t> free resources and advice from those you have worked with you in college during your career interviews ( passwords available via your email and  class charts) </a:t>
            </a:r>
            <a:endParaRPr lang="en-GB" sz="1400" dirty="0">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400" u="sng" dirty="0">
                <a:solidFill>
                  <a:srgbClr val="007BFF"/>
                </a:solidFill>
                <a:latin typeface="Arial" panose="020B0604020202020204" pitchFamily="34" charset="0"/>
                <a:ea typeface="Times New Roman" panose="02020603050405020304" pitchFamily="18" charset="0"/>
                <a:cs typeface="Times New Roman" panose="02020603050405020304" pitchFamily="18" charset="0"/>
                <a:hlinkClick r:id="rId5"/>
              </a:rPr>
              <a:t>Careers South West – CSW Group</a:t>
            </a:r>
            <a:r>
              <a:rPr lang="en-GB" sz="1400" dirty="0">
                <a:solidFill>
                  <a:srgbClr val="212529"/>
                </a:solidFill>
                <a:latin typeface="Arial" panose="020B0604020202020204" pitchFamily="34" charset="0"/>
                <a:ea typeface="Times New Roman" panose="02020603050405020304" pitchFamily="18" charset="0"/>
                <a:cs typeface="Times New Roman" panose="02020603050405020304" pitchFamily="18" charset="0"/>
              </a:rPr>
              <a:t> Providing information, advice and guidance. Students and Parents can also contact CSW directly via phone email or live web chat.</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400" u="sng" dirty="0" err="1">
                <a:solidFill>
                  <a:srgbClr val="007BFF"/>
                </a:solidFill>
                <a:latin typeface="Arial" panose="020B0604020202020204" pitchFamily="34" charset="0"/>
                <a:ea typeface="Times New Roman" panose="02020603050405020304" pitchFamily="18" charset="0"/>
                <a:cs typeface="Times New Roman" panose="02020603050405020304" pitchFamily="18" charset="0"/>
                <a:hlinkClick r:id="rId6"/>
              </a:rPr>
              <a:t>Careerpilot</a:t>
            </a:r>
            <a:r>
              <a:rPr lang="en-GB" sz="1400" dirty="0">
                <a:solidFill>
                  <a:srgbClr val="212529"/>
                </a:solidFill>
                <a:latin typeface="Arial" panose="020B0604020202020204" pitchFamily="34" charset="0"/>
                <a:ea typeface="Times New Roman" panose="02020603050405020304" pitchFamily="18" charset="0"/>
                <a:cs typeface="Times New Roman" panose="02020603050405020304" pitchFamily="18" charset="0"/>
              </a:rPr>
              <a:t> Plan your study &amp; work. Your choices at 14, 16 and 18, explore different job sectors and how you can study and work at the same time – even to university level.</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400" u="sng" dirty="0" err="1">
                <a:solidFill>
                  <a:srgbClr val="007BFF"/>
                </a:solidFill>
                <a:latin typeface="Arial" panose="020B0604020202020204" pitchFamily="34" charset="0"/>
                <a:ea typeface="Times New Roman" panose="02020603050405020304" pitchFamily="18" charset="0"/>
                <a:cs typeface="Times New Roman" panose="02020603050405020304" pitchFamily="18" charset="0"/>
                <a:hlinkClick r:id="rId7"/>
              </a:rPr>
              <a:t>YourGamePlan</a:t>
            </a:r>
            <a:r>
              <a:rPr lang="en-GB" sz="1400" dirty="0">
                <a:solidFill>
                  <a:srgbClr val="212529"/>
                </a:solidFill>
                <a:latin typeface="Arial" panose="020B0604020202020204" pitchFamily="34" charset="0"/>
                <a:ea typeface="Times New Roman" panose="02020603050405020304" pitchFamily="18" charset="0"/>
                <a:cs typeface="Times New Roman" panose="02020603050405020304" pitchFamily="18" charset="0"/>
              </a:rPr>
              <a:t> Provides free access to online courses and industry-proven tools to help you stand out from the competitive crowd.</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400" u="sng" dirty="0">
                <a:solidFill>
                  <a:srgbClr val="007BFF"/>
                </a:solidFill>
                <a:latin typeface="Arial" panose="020B0604020202020204" pitchFamily="34" charset="0"/>
                <a:ea typeface="Times New Roman" panose="02020603050405020304" pitchFamily="18" charset="0"/>
                <a:cs typeface="Times New Roman" panose="02020603050405020304" pitchFamily="18" charset="0"/>
                <a:hlinkClick r:id="rId8"/>
              </a:rPr>
              <a:t>Success at School</a:t>
            </a:r>
            <a:r>
              <a:rPr lang="en-GB" sz="1400" dirty="0">
                <a:solidFill>
                  <a:srgbClr val="212529"/>
                </a:solidFill>
                <a:latin typeface="Arial" panose="020B0604020202020204" pitchFamily="34" charset="0"/>
                <a:ea typeface="Times New Roman" panose="02020603050405020304" pitchFamily="18" charset="0"/>
                <a:cs typeface="Times New Roman" panose="02020603050405020304" pitchFamily="18" charset="0"/>
              </a:rPr>
              <a:t> is the place for young people to explore careers, get the lowdown on top employers, and search for the latest jobs, courses and advice.</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400" u="sng" dirty="0" err="1">
                <a:solidFill>
                  <a:srgbClr val="007BFF"/>
                </a:solidFill>
                <a:latin typeface="Arial" panose="020B0604020202020204" pitchFamily="34" charset="0"/>
                <a:ea typeface="Times New Roman" panose="02020603050405020304" pitchFamily="18" charset="0"/>
                <a:cs typeface="Times New Roman" panose="02020603050405020304" pitchFamily="18" charset="0"/>
                <a:hlinkClick r:id="rId9"/>
              </a:rPr>
              <a:t>Careermap</a:t>
            </a:r>
            <a:r>
              <a:rPr lang="en-GB" sz="1400" dirty="0">
                <a:solidFill>
                  <a:srgbClr val="212529"/>
                </a:solidFill>
                <a:latin typeface="Arial" panose="020B0604020202020204" pitchFamily="34" charset="0"/>
                <a:ea typeface="Times New Roman" panose="02020603050405020304" pitchFamily="18" charset="0"/>
                <a:cs typeface="Times New Roman" panose="02020603050405020304" pitchFamily="18" charset="0"/>
              </a:rPr>
              <a:t> is an online career resource that provides live post-16 opportunities, such as apprenticeship vacancies, college courses, university and graduate options. They also offer career advice and guidance so young people can make well-informed decisions to enhance their futures!</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400" u="sng" dirty="0" err="1">
                <a:solidFill>
                  <a:srgbClr val="007BFF"/>
                </a:solidFill>
                <a:latin typeface="Arial" panose="020B0604020202020204" pitchFamily="34" charset="0"/>
                <a:ea typeface="Times New Roman" panose="02020603050405020304" pitchFamily="18" charset="0"/>
                <a:cs typeface="Times New Roman" panose="02020603050405020304" pitchFamily="18" charset="0"/>
                <a:hlinkClick r:id="rId10"/>
              </a:rPr>
              <a:t>TARGETcareers</a:t>
            </a:r>
            <a:r>
              <a:rPr lang="en-GB" sz="1400" dirty="0">
                <a:solidFill>
                  <a:srgbClr val="212529"/>
                </a:solidFill>
                <a:latin typeface="Arial" panose="020B0604020202020204" pitchFamily="34" charset="0"/>
                <a:ea typeface="Times New Roman" panose="02020603050405020304" pitchFamily="18" charset="0"/>
                <a:cs typeface="Times New Roman" panose="02020603050405020304" pitchFamily="18" charset="0"/>
              </a:rPr>
              <a:t> exists to help young people make choices about their future. We do this by providing expert information and advice on the range of career possibilities available and the best routes into them.</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400" u="sng" dirty="0">
                <a:solidFill>
                  <a:srgbClr val="007BFF"/>
                </a:solidFill>
                <a:latin typeface="Arial" panose="020B0604020202020204" pitchFamily="34" charset="0"/>
                <a:ea typeface="Times New Roman" panose="02020603050405020304" pitchFamily="18" charset="0"/>
                <a:cs typeface="Times New Roman" panose="02020603050405020304" pitchFamily="18" charset="0"/>
                <a:hlinkClick r:id="rId11"/>
              </a:rPr>
              <a:t>Careers Zone</a:t>
            </a:r>
            <a:r>
              <a:rPr lang="en-GB" sz="1400" dirty="0">
                <a:solidFill>
                  <a:srgbClr val="212529"/>
                </a:solidFill>
                <a:latin typeface="Arial" panose="020B0604020202020204" pitchFamily="34" charset="0"/>
                <a:ea typeface="Times New Roman" panose="02020603050405020304" pitchFamily="18" charset="0"/>
                <a:cs typeface="Times New Roman" panose="02020603050405020304" pitchFamily="18" charset="0"/>
              </a:rPr>
              <a:t> Explore our Career Zones to find out all about the different jobs you can do, what to study and how to get there, whether you’re planning to leave school or heading to college or university</a:t>
            </a:r>
            <a:r>
              <a:rPr lang="en-GB" sz="1400" dirty="0" smtClean="0">
                <a:solidFill>
                  <a:srgbClr val="212529"/>
                </a:solidFill>
                <a:latin typeface="Arial" panose="020B0604020202020204" pitchFamily="34" charset="0"/>
                <a:ea typeface="Times New Roman" panose="02020603050405020304" pitchFamily="18" charset="0"/>
                <a:cs typeface="Times New Roman" panose="02020603050405020304" pitchFamily="18" charset="0"/>
              </a:rPr>
              <a:t>.</a:t>
            </a:r>
            <a:endParaRPr lang="en-GB" sz="1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266215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a:bodyPr>
          <a:lstStyle/>
          <a:p>
            <a:pPr marL="342900" lvl="0" indent="-342900">
              <a:lnSpc>
                <a:spcPct val="107000"/>
              </a:lnSpc>
              <a:spcAft>
                <a:spcPts val="800"/>
              </a:spcAft>
              <a:buSzPts val="1000"/>
              <a:buFont typeface="Symbol" panose="05050102010706020507" pitchFamily="18" charset="2"/>
              <a:buChar char=""/>
              <a:tabLst>
                <a:tab pos="457200" algn="l"/>
              </a:tabLst>
            </a:pPr>
            <a:r>
              <a:rPr lang="en-GB" sz="1400" u="sng" dirty="0">
                <a:solidFill>
                  <a:srgbClr val="007BFF"/>
                </a:solidFill>
                <a:latin typeface="Arial" panose="020B0604020202020204" pitchFamily="34" charset="0"/>
                <a:ea typeface="Times New Roman" panose="02020603050405020304" pitchFamily="18" charset="0"/>
                <a:cs typeface="Times New Roman" panose="02020603050405020304" pitchFamily="18" charset="0"/>
                <a:hlinkClick r:id="rId2"/>
              </a:rPr>
              <a:t>All About Careers</a:t>
            </a:r>
            <a:r>
              <a:rPr lang="en-GB" sz="1400" dirty="0">
                <a:solidFill>
                  <a:srgbClr val="212529"/>
                </a:solidFill>
                <a:latin typeface="Arial" panose="020B0604020202020204" pitchFamily="34" charset="0"/>
                <a:ea typeface="Times New Roman" panose="02020603050405020304" pitchFamily="18" charset="0"/>
                <a:cs typeface="Times New Roman" panose="02020603050405020304" pitchFamily="18" charset="0"/>
              </a:rPr>
              <a:t> is a fully interactive website with overviews of a number of different sectors.</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400" u="sng" dirty="0">
                <a:solidFill>
                  <a:srgbClr val="007BFF"/>
                </a:solidFill>
                <a:latin typeface="Arial" panose="020B0604020202020204" pitchFamily="34" charset="0"/>
                <a:ea typeface="Times New Roman" panose="02020603050405020304" pitchFamily="18" charset="0"/>
                <a:cs typeface="Times New Roman" panose="02020603050405020304" pitchFamily="18" charset="0"/>
                <a:hlinkClick r:id="rId3"/>
              </a:rPr>
              <a:t>All About School Leavers</a:t>
            </a:r>
            <a:r>
              <a:rPr lang="en-GB" sz="1400" dirty="0">
                <a:solidFill>
                  <a:srgbClr val="212529"/>
                </a:solidFill>
                <a:latin typeface="Arial" panose="020B0604020202020204" pitchFamily="34" charset="0"/>
                <a:ea typeface="Times New Roman" panose="02020603050405020304" pitchFamily="18" charset="0"/>
                <a:cs typeface="Times New Roman" panose="02020603050405020304" pitchFamily="18" charset="0"/>
              </a:rPr>
              <a:t> offers advice on Apprenticeships, University, Studying at college and the world of work</a:t>
            </a:r>
            <a:r>
              <a:rPr lang="en-GB" sz="1400" dirty="0" smtClean="0">
                <a:solidFill>
                  <a:srgbClr val="212529"/>
                </a:solidFill>
                <a:latin typeface="Arial" panose="020B0604020202020204" pitchFamily="34" charset="0"/>
                <a:ea typeface="Times New Roman" panose="02020603050405020304" pitchFamily="18" charset="0"/>
                <a:cs typeface="Times New Roman" panose="02020603050405020304" pitchFamily="18" charset="0"/>
              </a:rPr>
              <a:t>.</a:t>
            </a:r>
            <a:endParaRPr lang="en-GB" sz="1400" u="sng" dirty="0" smtClean="0">
              <a:solidFill>
                <a:srgbClr val="007BFF"/>
              </a:solidFill>
              <a:latin typeface="Arial" panose="020B0604020202020204" pitchFamily="34" charset="0"/>
              <a:ea typeface="Times New Roman" panose="02020603050405020304" pitchFamily="18" charset="0"/>
              <a:cs typeface="Times New Roman" panose="02020603050405020304" pitchFamily="18" charset="0"/>
              <a:hlinkClick r:id="rId4"/>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400" u="sng" dirty="0" smtClean="0">
                <a:solidFill>
                  <a:srgbClr val="007BFF"/>
                </a:solidFill>
                <a:latin typeface="Arial" panose="020B0604020202020204" pitchFamily="34" charset="0"/>
                <a:ea typeface="Times New Roman" panose="02020603050405020304" pitchFamily="18" charset="0"/>
                <a:cs typeface="Times New Roman" panose="02020603050405020304" pitchFamily="18" charset="0"/>
                <a:hlinkClick r:id="rId4"/>
              </a:rPr>
              <a:t>BBC </a:t>
            </a:r>
            <a:r>
              <a:rPr lang="en-GB" sz="1400" u="sng" dirty="0" err="1">
                <a:solidFill>
                  <a:srgbClr val="007BFF"/>
                </a:solidFill>
                <a:latin typeface="Arial" panose="020B0604020202020204" pitchFamily="34" charset="0"/>
                <a:ea typeface="Times New Roman" panose="02020603050405020304" pitchFamily="18" charset="0"/>
                <a:cs typeface="Times New Roman" panose="02020603050405020304" pitchFamily="18" charset="0"/>
                <a:hlinkClick r:id="rId4"/>
              </a:rPr>
              <a:t>Bitesize</a:t>
            </a:r>
            <a:r>
              <a:rPr lang="en-GB" sz="1400" u="sng" dirty="0">
                <a:solidFill>
                  <a:srgbClr val="007BFF"/>
                </a:solidFill>
                <a:latin typeface="Arial" panose="020B0604020202020204" pitchFamily="34" charset="0"/>
                <a:ea typeface="Times New Roman" panose="02020603050405020304" pitchFamily="18" charset="0"/>
                <a:cs typeface="Times New Roman" panose="02020603050405020304" pitchFamily="18" charset="0"/>
                <a:hlinkClick r:id="rId4"/>
              </a:rPr>
              <a:t> Careers</a:t>
            </a:r>
            <a:r>
              <a:rPr lang="en-GB" sz="1400" dirty="0">
                <a:solidFill>
                  <a:srgbClr val="212529"/>
                </a:solidFill>
                <a:latin typeface="Arial" panose="020B0604020202020204" pitchFamily="34" charset="0"/>
                <a:ea typeface="Times New Roman" panose="02020603050405020304" pitchFamily="18" charset="0"/>
                <a:cs typeface="Times New Roman" panose="02020603050405020304" pitchFamily="18" charset="0"/>
              </a:rPr>
              <a:t> Whether you’re deciding what to study, taking your exams, planning a career, or just curious, we’re here to explain the world of work, with advice from people who’ve found the right path for them.</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400" u="sng" dirty="0" err="1">
                <a:solidFill>
                  <a:srgbClr val="007BFF"/>
                </a:solidFill>
                <a:latin typeface="Arial" panose="020B0604020202020204" pitchFamily="34" charset="0"/>
                <a:ea typeface="Times New Roman" panose="02020603050405020304" pitchFamily="18" charset="0"/>
                <a:cs typeface="Times New Roman" panose="02020603050405020304" pitchFamily="18" charset="0"/>
                <a:hlinkClick r:id="rId5"/>
              </a:rPr>
              <a:t>icould</a:t>
            </a:r>
            <a:r>
              <a:rPr lang="en-GB" sz="1400" dirty="0">
                <a:solidFill>
                  <a:srgbClr val="212529"/>
                </a:solidFill>
                <a:latin typeface="Arial" panose="020B0604020202020204" pitchFamily="34" charset="0"/>
                <a:ea typeface="Times New Roman" panose="02020603050405020304" pitchFamily="18" charset="0"/>
                <a:cs typeface="Times New Roman" panose="02020603050405020304" pitchFamily="18" charset="0"/>
              </a:rPr>
              <a:t> has a range of video clips showing real people talking about their jobs and careers.</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400" u="sng" dirty="0" err="1">
                <a:solidFill>
                  <a:srgbClr val="007BFF"/>
                </a:solidFill>
                <a:latin typeface="Arial" panose="020B0604020202020204" pitchFamily="34" charset="0"/>
                <a:ea typeface="Times New Roman" panose="02020603050405020304" pitchFamily="18" charset="0"/>
                <a:cs typeface="Times New Roman" panose="02020603050405020304" pitchFamily="18" charset="0"/>
                <a:hlinkClick r:id="rId6"/>
              </a:rPr>
              <a:t>FutureLearnCareers</a:t>
            </a:r>
            <a:r>
              <a:rPr lang="en-GB" sz="1400" dirty="0">
                <a:solidFill>
                  <a:srgbClr val="212529"/>
                </a:solidFill>
                <a:latin typeface="Arial" panose="020B0604020202020204" pitchFamily="34" charset="0"/>
                <a:ea typeface="Times New Roman" panose="02020603050405020304" pitchFamily="18" charset="0"/>
                <a:cs typeface="Times New Roman" panose="02020603050405020304" pitchFamily="18" charset="0"/>
              </a:rPr>
              <a:t> where you will find a career that matches your education and skills</a:t>
            </a:r>
            <a:r>
              <a:rPr lang="en-GB" sz="1400" dirty="0" smtClean="0">
                <a:solidFill>
                  <a:srgbClr val="212529"/>
                </a:solidFill>
                <a:latin typeface="Arial" panose="020B0604020202020204" pitchFamily="34" charset="0"/>
                <a:ea typeface="Times New Roman" panose="02020603050405020304" pitchFamily="18" charset="0"/>
                <a:cs typeface="Times New Roman" panose="02020603050405020304" pitchFamily="18" charset="0"/>
              </a:rPr>
              <a:t>.</a:t>
            </a:r>
            <a:endParaRPr lang="en-GB" sz="1400" u="sng" dirty="0" smtClean="0">
              <a:solidFill>
                <a:srgbClr val="007BFF"/>
              </a:solidFill>
              <a:latin typeface="Arial" panose="020B0604020202020204" pitchFamily="34" charset="0"/>
              <a:ea typeface="Times New Roman" panose="02020603050405020304" pitchFamily="18" charset="0"/>
              <a:cs typeface="Times New Roman" panose="02020603050405020304" pitchFamily="18" charset="0"/>
              <a:hlinkClick r:id="rId7"/>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400" u="sng" dirty="0" smtClean="0">
                <a:solidFill>
                  <a:srgbClr val="007BFF"/>
                </a:solidFill>
                <a:latin typeface="Arial" panose="020B0604020202020204" pitchFamily="34" charset="0"/>
                <a:ea typeface="Times New Roman" panose="02020603050405020304" pitchFamily="18" charset="0"/>
                <a:cs typeface="Times New Roman" panose="02020603050405020304" pitchFamily="18" charset="0"/>
                <a:hlinkClick r:id="rId7"/>
              </a:rPr>
              <a:t>How2Become.com</a:t>
            </a:r>
            <a:r>
              <a:rPr lang="en-GB" sz="1400" dirty="0">
                <a:solidFill>
                  <a:srgbClr val="212529"/>
                </a:solidFill>
                <a:latin typeface="Arial" panose="020B0604020202020204" pitchFamily="34" charset="0"/>
                <a:ea typeface="Times New Roman" panose="02020603050405020304" pitchFamily="18" charset="0"/>
                <a:cs typeface="Times New Roman" panose="02020603050405020304" pitchFamily="18" charset="0"/>
              </a:rPr>
              <a:t> is the UK’s leading careers and educational information and development website. From here, you can learn how to write a CV, how to complete an application form, how to pass psychometric tests and also how to pass any job interview.</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400" u="sng" dirty="0">
                <a:solidFill>
                  <a:srgbClr val="007BFF"/>
                </a:solidFill>
                <a:latin typeface="Arial" panose="020B0604020202020204" pitchFamily="34" charset="0"/>
                <a:ea typeface="Times New Roman" panose="02020603050405020304" pitchFamily="18" charset="0"/>
                <a:cs typeface="Times New Roman" panose="02020603050405020304" pitchFamily="18" charset="0"/>
                <a:hlinkClick r:id="rId8"/>
              </a:rPr>
              <a:t>Start</a:t>
            </a:r>
            <a:r>
              <a:rPr lang="en-GB" sz="1400" dirty="0">
                <a:solidFill>
                  <a:srgbClr val="212529"/>
                </a:solidFill>
                <a:latin typeface="Arial" panose="020B0604020202020204" pitchFamily="34" charset="0"/>
                <a:ea typeface="Times New Roman" panose="02020603050405020304" pitchFamily="18" charset="0"/>
                <a:cs typeface="Times New Roman" panose="02020603050405020304" pitchFamily="18" charset="0"/>
              </a:rPr>
              <a:t> – Get inspired about the world of work by researching industries, jobs and employers. Find out what skills they value and how to stand out from the crowd when applying for jobs.</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SzPts val="1000"/>
              <a:buFont typeface="Symbol" panose="05050102010706020507" pitchFamily="18" charset="2"/>
              <a:buChar char=""/>
              <a:tabLst>
                <a:tab pos="457200" algn="l"/>
              </a:tabLst>
            </a:pPr>
            <a:r>
              <a:rPr lang="en-GB" sz="1400" u="sng" dirty="0">
                <a:solidFill>
                  <a:srgbClr val="007BFF"/>
                </a:solidFill>
                <a:latin typeface="Arial" panose="020B0604020202020204" pitchFamily="34" charset="0"/>
                <a:ea typeface="Times New Roman" panose="02020603050405020304" pitchFamily="18" charset="0"/>
                <a:cs typeface="Times New Roman" panose="02020603050405020304" pitchFamily="18" charset="0"/>
                <a:hlinkClick r:id="rId9"/>
              </a:rPr>
              <a:t>The Nine To Five With Stacey Dooley</a:t>
            </a:r>
            <a:r>
              <a:rPr lang="en-GB" sz="1400" dirty="0">
                <a:solidFill>
                  <a:srgbClr val="212529"/>
                </a:solidFill>
                <a:latin typeface="Arial" panose="020B0604020202020204" pitchFamily="34" charset="0"/>
                <a:ea typeface="Times New Roman" panose="02020603050405020304" pitchFamily="18" charset="0"/>
                <a:cs typeface="Times New Roman" panose="02020603050405020304" pitchFamily="18" charset="0"/>
              </a:rPr>
              <a:t> – Stacey takes five 16-18 year olds into industries crying out for young workers to give them the ultimate work experience.</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5795901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113448"/>
            <a:ext cx="10515600" cy="4351338"/>
          </a:xfrm>
        </p:spPr>
        <p:txBody>
          <a:bodyPr>
            <a:normAutofit/>
          </a:bodyPr>
          <a:lstStyle/>
          <a:p>
            <a:r>
              <a:rPr lang="en-GB" b="1" u="sng" dirty="0"/>
              <a:t>Career Quizzes</a:t>
            </a:r>
            <a:r>
              <a:rPr lang="en-GB" dirty="0"/>
              <a:t> </a:t>
            </a:r>
            <a:r>
              <a:rPr lang="en-GB" sz="1400" dirty="0"/>
              <a:t>– helping students explore their career ideas and career personality </a:t>
            </a:r>
            <a:r>
              <a:rPr lang="en-GB" sz="1400" dirty="0" smtClean="0"/>
              <a:t>type</a:t>
            </a:r>
          </a:p>
          <a:p>
            <a:pPr marL="0" indent="0">
              <a:buNone/>
            </a:pPr>
            <a:endParaRPr lang="en-GB" sz="1400" dirty="0"/>
          </a:p>
          <a:p>
            <a:pPr lvl="0"/>
            <a:r>
              <a:rPr lang="en-GB" sz="1400" dirty="0" err="1"/>
              <a:t>Careerpilot</a:t>
            </a:r>
            <a:r>
              <a:rPr lang="en-GB" sz="1400" dirty="0"/>
              <a:t> </a:t>
            </a:r>
            <a:r>
              <a:rPr lang="en-GB" sz="1400" u="sng" dirty="0">
                <a:hlinkClick r:id="rId2"/>
              </a:rPr>
              <a:t>Job Sector Quiz</a:t>
            </a:r>
            <a:endParaRPr lang="en-GB" sz="1400" dirty="0"/>
          </a:p>
          <a:p>
            <a:pPr lvl="0"/>
            <a:r>
              <a:rPr lang="en-GB" sz="1400" dirty="0"/>
              <a:t>Pearson</a:t>
            </a:r>
            <a:r>
              <a:rPr lang="en-GB" sz="1400" u="sng" dirty="0">
                <a:hlinkClick r:id="rId3"/>
              </a:rPr>
              <a:t> Career choices</a:t>
            </a:r>
            <a:endParaRPr lang="en-GB" sz="1400" dirty="0"/>
          </a:p>
          <a:p>
            <a:pPr lvl="0"/>
            <a:r>
              <a:rPr lang="en-GB" sz="1400" dirty="0"/>
              <a:t>Prospects</a:t>
            </a:r>
            <a:r>
              <a:rPr lang="en-GB" sz="1400" u="sng" dirty="0">
                <a:hlinkClick r:id="rId4"/>
              </a:rPr>
              <a:t> Career Planner</a:t>
            </a:r>
            <a:endParaRPr lang="en-GB" sz="1400" dirty="0"/>
          </a:p>
          <a:p>
            <a:pPr lvl="0"/>
            <a:r>
              <a:rPr lang="en-GB" sz="1400" dirty="0"/>
              <a:t>SACU</a:t>
            </a:r>
            <a:r>
              <a:rPr lang="en-GB" sz="1400" u="sng" dirty="0">
                <a:hlinkClick r:id="rId5"/>
              </a:rPr>
              <a:t> Career Quiz</a:t>
            </a:r>
            <a:endParaRPr lang="en-GB" sz="1400" dirty="0"/>
          </a:p>
          <a:p>
            <a:pPr lvl="0"/>
            <a:r>
              <a:rPr lang="en-GB" sz="1400" dirty="0" err="1"/>
              <a:t>icould</a:t>
            </a:r>
            <a:r>
              <a:rPr lang="en-GB" sz="1400" dirty="0"/>
              <a:t> </a:t>
            </a:r>
            <a:r>
              <a:rPr lang="en-GB" sz="1400" u="sng" dirty="0">
                <a:hlinkClick r:id="rId6"/>
              </a:rPr>
              <a:t>Take the Buzz Quiz</a:t>
            </a:r>
            <a:endParaRPr lang="en-GB" sz="1400" dirty="0"/>
          </a:p>
          <a:p>
            <a:endParaRPr lang="en-GB" dirty="0"/>
          </a:p>
        </p:txBody>
      </p:sp>
    </p:spTree>
    <p:extLst>
      <p:ext uri="{BB962C8B-B14F-4D97-AF65-F5344CB8AC3E}">
        <p14:creationId xmlns:p14="http://schemas.microsoft.com/office/powerpoint/2010/main" val="10797357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0277" y="1034317"/>
            <a:ext cx="10515600" cy="4351338"/>
          </a:xfrm>
        </p:spPr>
        <p:txBody>
          <a:bodyPr>
            <a:normAutofit/>
          </a:bodyPr>
          <a:lstStyle/>
          <a:p>
            <a:r>
              <a:rPr lang="en-GB" b="1" u="sng" dirty="0"/>
              <a:t>Careers Resources for </a:t>
            </a:r>
            <a:r>
              <a:rPr lang="en-GB" b="1" u="sng" dirty="0" smtClean="0"/>
              <a:t>Parents/Carers</a:t>
            </a:r>
          </a:p>
          <a:p>
            <a:pPr marL="0" indent="0">
              <a:buNone/>
            </a:pPr>
            <a:endParaRPr lang="en-GB" dirty="0"/>
          </a:p>
          <a:p>
            <a:r>
              <a:rPr lang="en-GB" sz="1400" dirty="0">
                <a:hlinkClick r:id="rId2"/>
              </a:rPr>
              <a:t>For Parents » Home (futuresmartcareers.co.uk)</a:t>
            </a:r>
            <a:r>
              <a:rPr lang="en-GB" sz="1400" dirty="0"/>
              <a:t> </a:t>
            </a:r>
            <a:r>
              <a:rPr lang="en-GB" sz="1400" dirty="0">
                <a:latin typeface="Arial" panose="020B0604020202020204" pitchFamily="34" charset="0"/>
                <a:cs typeface="Arial" panose="020B0604020202020204" pitchFamily="34" charset="0"/>
              </a:rPr>
              <a:t>free resources and advice from those your child has worked with in college during their 1:1 career interviews ( passwords available via class charts) </a:t>
            </a:r>
            <a:endParaRPr lang="en-GB" sz="1400" dirty="0">
              <a:latin typeface="Arial" panose="020B0604020202020204" pitchFamily="34" charset="0"/>
              <a:ea typeface="Calibri" panose="020F0502020204030204" pitchFamily="34" charset="0"/>
              <a:cs typeface="Arial" panose="020B0604020202020204" pitchFamily="34" charset="0"/>
            </a:endParaRPr>
          </a:p>
          <a:p>
            <a:pPr lvl="0"/>
            <a:r>
              <a:rPr lang="en-GB" sz="1400" u="sng" dirty="0" err="1" smtClean="0">
                <a:hlinkClick r:id="rId3"/>
              </a:rPr>
              <a:t>Careerpilot</a:t>
            </a:r>
            <a:r>
              <a:rPr lang="en-GB" sz="1400" u="sng" dirty="0" smtClean="0">
                <a:hlinkClick r:id="rId3"/>
              </a:rPr>
              <a:t> </a:t>
            </a:r>
            <a:r>
              <a:rPr lang="en-GB" sz="1400" u="sng" dirty="0">
                <a:hlinkClick r:id="rId3"/>
              </a:rPr>
              <a:t>: Parent zone</a:t>
            </a:r>
            <a:endParaRPr lang="en-GB" sz="1400" dirty="0"/>
          </a:p>
          <a:p>
            <a:pPr lvl="0"/>
            <a:r>
              <a:rPr lang="en-GB" sz="1400" u="sng" dirty="0">
                <a:hlinkClick r:id="rId4"/>
              </a:rPr>
              <a:t>Careers help for your child - Parents' Toolkit - BBC </a:t>
            </a:r>
            <a:r>
              <a:rPr lang="en-GB" sz="1400" u="sng" dirty="0" err="1">
                <a:hlinkClick r:id="rId4"/>
              </a:rPr>
              <a:t>Bitesize</a:t>
            </a:r>
            <a:endParaRPr lang="en-GB" sz="1400" dirty="0"/>
          </a:p>
          <a:p>
            <a:pPr lvl="0"/>
            <a:r>
              <a:rPr lang="en-GB" sz="1400" u="sng" dirty="0">
                <a:hlinkClick r:id="rId5"/>
              </a:rPr>
              <a:t>Parent Zone - Amazing Apprenticeships</a:t>
            </a:r>
            <a:endParaRPr lang="en-GB" sz="1400" dirty="0"/>
          </a:p>
          <a:p>
            <a:pPr lvl="0"/>
            <a:r>
              <a:rPr lang="en-GB" sz="1400" u="sng" dirty="0">
                <a:hlinkClick r:id="rId6"/>
              </a:rPr>
              <a:t>Advice For Parents And Guardians | UCAS | Parent Guide To University</a:t>
            </a:r>
            <a:r>
              <a:rPr lang="en-GB" sz="1400" dirty="0"/>
              <a:t> </a:t>
            </a:r>
          </a:p>
          <a:p>
            <a:pPr lvl="0"/>
            <a:r>
              <a:rPr lang="en-GB" sz="1400" u="sng" dirty="0">
                <a:hlinkClick r:id="rId7"/>
              </a:rPr>
              <a:t>T Levels| The Parents' Guide to (theparentsguideto.co.uk</a:t>
            </a:r>
            <a:r>
              <a:rPr lang="en-GB" sz="1400" u="sng" dirty="0" smtClean="0">
                <a:hlinkClick r:id="rId7"/>
              </a:rPr>
              <a:t>)</a:t>
            </a:r>
            <a:endParaRPr lang="en-GB" sz="1400" u="sng" dirty="0" smtClean="0"/>
          </a:p>
          <a:p>
            <a:pPr lvl="0"/>
            <a:endParaRPr lang="en-GB" sz="1400" dirty="0"/>
          </a:p>
          <a:p>
            <a:endParaRPr lang="en-GB" dirty="0"/>
          </a:p>
        </p:txBody>
      </p:sp>
    </p:spTree>
    <p:extLst>
      <p:ext uri="{BB962C8B-B14F-4D97-AF65-F5344CB8AC3E}">
        <p14:creationId xmlns:p14="http://schemas.microsoft.com/office/powerpoint/2010/main" val="28478623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0277" y="1034317"/>
            <a:ext cx="10515600" cy="4351338"/>
          </a:xfrm>
        </p:spPr>
        <p:txBody>
          <a:bodyPr>
            <a:normAutofit/>
          </a:bodyPr>
          <a:lstStyle/>
          <a:p>
            <a:r>
              <a:rPr lang="en-GB" b="1" u="sng" dirty="0"/>
              <a:t>Careers Resources for </a:t>
            </a:r>
            <a:r>
              <a:rPr lang="en-GB" b="1" u="sng" dirty="0" smtClean="0"/>
              <a:t>College staff</a:t>
            </a:r>
            <a:endParaRPr lang="en-GB" b="1" u="sng" dirty="0" smtClean="0"/>
          </a:p>
          <a:p>
            <a:pPr marL="0" indent="0">
              <a:buNone/>
            </a:pPr>
            <a:endParaRPr lang="en-GB" sz="1400" dirty="0" smtClean="0">
              <a:hlinkClick r:id="rId2"/>
            </a:endParaRPr>
          </a:p>
          <a:p>
            <a:r>
              <a:rPr lang="en-GB" sz="1400" dirty="0" smtClean="0">
                <a:hlinkClick r:id="rId2"/>
              </a:rPr>
              <a:t>For </a:t>
            </a:r>
            <a:r>
              <a:rPr lang="en-GB" sz="1400" dirty="0">
                <a:hlinkClick r:id="rId2"/>
              </a:rPr>
              <a:t>Schools » Home (</a:t>
            </a:r>
            <a:r>
              <a:rPr lang="en-GB" sz="1400" dirty="0" smtClean="0">
                <a:hlinkClick r:id="rId2"/>
              </a:rPr>
              <a:t>futuresmartcareers.co.uk)</a:t>
            </a:r>
            <a:r>
              <a:rPr lang="en-GB" sz="1400" dirty="0"/>
              <a:t> </a:t>
            </a:r>
            <a:r>
              <a:rPr lang="en-GB" sz="1400" dirty="0" smtClean="0">
                <a:latin typeface="Arial" panose="020B0604020202020204" pitchFamily="34" charset="0"/>
                <a:cs typeface="Arial" panose="020B0604020202020204" pitchFamily="34" charset="0"/>
              </a:rPr>
              <a:t>free </a:t>
            </a:r>
            <a:r>
              <a:rPr lang="en-GB" sz="1400" dirty="0">
                <a:latin typeface="Arial" panose="020B0604020202020204" pitchFamily="34" charset="0"/>
                <a:cs typeface="Arial" panose="020B0604020202020204" pitchFamily="34" charset="0"/>
              </a:rPr>
              <a:t>resources and advice from those </a:t>
            </a:r>
            <a:r>
              <a:rPr lang="en-GB" sz="1400" dirty="0" smtClean="0">
                <a:latin typeface="Arial" panose="020B0604020202020204" pitchFamily="34" charset="0"/>
                <a:cs typeface="Arial" panose="020B0604020202020204" pitchFamily="34" charset="0"/>
              </a:rPr>
              <a:t>who work with our students during </a:t>
            </a:r>
            <a:r>
              <a:rPr lang="en-GB" sz="1400" dirty="0">
                <a:latin typeface="Arial" panose="020B0604020202020204" pitchFamily="34" charset="0"/>
                <a:cs typeface="Arial" panose="020B0604020202020204" pitchFamily="34" charset="0"/>
              </a:rPr>
              <a:t>their 1:1 career interviews ( passwords available via </a:t>
            </a:r>
            <a:r>
              <a:rPr lang="en-GB" sz="1400" dirty="0" smtClean="0">
                <a:latin typeface="Arial" panose="020B0604020202020204" pitchFamily="34" charset="0"/>
                <a:cs typeface="Arial" panose="020B0604020202020204" pitchFamily="34" charset="0"/>
              </a:rPr>
              <a:t>email) </a:t>
            </a:r>
          </a:p>
          <a:p>
            <a:r>
              <a:rPr lang="en-GB" sz="1400" dirty="0" err="1">
                <a:hlinkClick r:id="rId3"/>
              </a:rPr>
              <a:t>Careerpilot</a:t>
            </a:r>
            <a:r>
              <a:rPr lang="en-GB" sz="1400" dirty="0">
                <a:hlinkClick r:id="rId3"/>
              </a:rPr>
              <a:t> : Adviser </a:t>
            </a:r>
            <a:r>
              <a:rPr lang="en-GB" sz="1400" dirty="0" smtClean="0">
                <a:hlinkClick r:id="rId3"/>
              </a:rPr>
              <a:t>Zone</a:t>
            </a:r>
            <a:endParaRPr lang="en-GB" sz="1400" dirty="0" smtClean="0"/>
          </a:p>
          <a:p>
            <a:r>
              <a:rPr lang="en-GB" sz="1400" dirty="0">
                <a:hlinkClick r:id="rId4"/>
              </a:rPr>
              <a:t>Careers Support - Teaching Resources - BBC Teach</a:t>
            </a:r>
            <a:endParaRPr lang="en-GB" sz="1400" dirty="0">
              <a:latin typeface="Arial" panose="020B0604020202020204" pitchFamily="34" charset="0"/>
              <a:ea typeface="Calibri" panose="020F0502020204030204" pitchFamily="34" charset="0"/>
              <a:cs typeface="Arial" panose="020B0604020202020204" pitchFamily="34" charset="0"/>
            </a:endParaRPr>
          </a:p>
          <a:p>
            <a:pPr lvl="0"/>
            <a:r>
              <a:rPr lang="en-GB" sz="1400" dirty="0">
                <a:hlinkClick r:id="rId5"/>
              </a:rPr>
              <a:t>Apprenticeship resources for schools, teachers, parents (amazingapprenticeships.com)</a:t>
            </a:r>
            <a:endParaRPr lang="en-GB" sz="1400" u="sng" dirty="0" smtClean="0">
              <a:hlinkClick r:id="rId6"/>
            </a:endParaRPr>
          </a:p>
          <a:p>
            <a:pPr lvl="0"/>
            <a:r>
              <a:rPr lang="en-GB" sz="1400" dirty="0">
                <a:hlinkClick r:id="rId7"/>
              </a:rPr>
              <a:t>Guides for teachers | Undergraduate | UCAS</a:t>
            </a:r>
            <a:endParaRPr lang="en-GB" sz="1400" u="sng" dirty="0" smtClean="0">
              <a:hlinkClick r:id="rId8"/>
            </a:endParaRPr>
          </a:p>
          <a:p>
            <a:pPr lvl="0"/>
            <a:r>
              <a:rPr lang="en-GB" sz="1400" dirty="0">
                <a:hlinkClick r:id="rId9"/>
              </a:rPr>
              <a:t>T Levels resources for teachers and careers advisers - GOV.UK (www.gov.uk)</a:t>
            </a:r>
            <a:endParaRPr lang="en-GB" sz="1400" dirty="0"/>
          </a:p>
          <a:p>
            <a:endParaRPr lang="en-GB" dirty="0"/>
          </a:p>
        </p:txBody>
      </p:sp>
    </p:spTree>
    <p:extLst>
      <p:ext uri="{BB962C8B-B14F-4D97-AF65-F5344CB8AC3E}">
        <p14:creationId xmlns:p14="http://schemas.microsoft.com/office/powerpoint/2010/main" val="35663799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0277" y="1034317"/>
            <a:ext cx="10515600" cy="4351338"/>
          </a:xfrm>
        </p:spPr>
        <p:txBody>
          <a:bodyPr>
            <a:normAutofit/>
          </a:bodyPr>
          <a:lstStyle/>
          <a:p>
            <a:r>
              <a:rPr lang="en-GB" b="1" u="sng" dirty="0"/>
              <a:t>Labour Market </a:t>
            </a:r>
            <a:r>
              <a:rPr lang="en-GB" b="1" u="sng" dirty="0" smtClean="0"/>
              <a:t>Information (LMI)</a:t>
            </a:r>
            <a:endParaRPr lang="en-GB" b="1" u="sng" dirty="0" smtClean="0"/>
          </a:p>
          <a:p>
            <a:pPr marL="0" indent="0">
              <a:buNone/>
            </a:pPr>
            <a:endParaRPr lang="en-GB" dirty="0"/>
          </a:p>
          <a:p>
            <a:pPr lvl="0"/>
            <a:r>
              <a:rPr lang="en-GB" sz="1400" u="sng" dirty="0">
                <a:hlinkClick r:id="rId2"/>
              </a:rPr>
              <a:t>SACU</a:t>
            </a:r>
            <a:r>
              <a:rPr lang="en-GB" sz="1400" dirty="0"/>
              <a:t> is an online source of Local Market Information for young people, parents and </a:t>
            </a:r>
            <a:r>
              <a:rPr lang="en-GB" sz="1400" dirty="0" smtClean="0"/>
              <a:t>teachers</a:t>
            </a:r>
          </a:p>
          <a:p>
            <a:pPr lvl="0"/>
            <a:r>
              <a:rPr lang="en-GB" sz="1400" dirty="0" err="1">
                <a:hlinkClick r:id="rId3"/>
              </a:rPr>
              <a:t>Careerpilot</a:t>
            </a:r>
            <a:r>
              <a:rPr lang="en-GB" sz="1400" dirty="0">
                <a:hlinkClick r:id="rId3"/>
              </a:rPr>
              <a:t> : Jobs by job </a:t>
            </a:r>
            <a:r>
              <a:rPr lang="en-GB" sz="1400" dirty="0" smtClean="0">
                <a:hlinkClick r:id="rId3"/>
              </a:rPr>
              <a:t>sector</a:t>
            </a:r>
            <a:endParaRPr lang="en-GB" sz="1400" dirty="0" smtClean="0"/>
          </a:p>
          <a:p>
            <a:pPr lvl="0"/>
            <a:r>
              <a:rPr lang="en-GB" sz="1400" dirty="0">
                <a:hlinkClick r:id="rId4"/>
              </a:rPr>
              <a:t>Home - Office for National Statistics (ons.gov.uk</a:t>
            </a:r>
            <a:r>
              <a:rPr lang="en-GB" sz="1400" dirty="0" smtClean="0">
                <a:hlinkClick r:id="rId4"/>
              </a:rPr>
              <a:t>)</a:t>
            </a:r>
            <a:endParaRPr lang="en-GB" sz="1400" dirty="0" smtClean="0"/>
          </a:p>
          <a:p>
            <a:pPr lvl="0"/>
            <a:r>
              <a:rPr lang="en-GB" sz="1400" dirty="0">
                <a:hlinkClick r:id="rId5"/>
              </a:rPr>
              <a:t>Labour Market Profile - </a:t>
            </a:r>
            <a:r>
              <a:rPr lang="en-GB" sz="1400" dirty="0" err="1">
                <a:hlinkClick r:id="rId5"/>
              </a:rPr>
              <a:t>Nomis</a:t>
            </a:r>
            <a:r>
              <a:rPr lang="en-GB" sz="1400" dirty="0">
                <a:hlinkClick r:id="rId5"/>
              </a:rPr>
              <a:t> - Official Census and Labour Market Statistics (nomisweb.co.uk</a:t>
            </a:r>
            <a:r>
              <a:rPr lang="en-GB" sz="1400" dirty="0" smtClean="0">
                <a:hlinkClick r:id="rId5"/>
              </a:rPr>
              <a:t>)</a:t>
            </a:r>
            <a:endParaRPr lang="en-GB" sz="1400" dirty="0" smtClean="0"/>
          </a:p>
          <a:p>
            <a:pPr lvl="0"/>
            <a:r>
              <a:rPr lang="en-GB" sz="1400" dirty="0">
                <a:hlinkClick r:id="rId6"/>
              </a:rPr>
              <a:t>Future Of Work 2020-2030 | How Will This Impact Young People? (successatschool.org)</a:t>
            </a:r>
            <a:endParaRPr lang="en-GB" sz="1400" dirty="0"/>
          </a:p>
          <a:p>
            <a:endParaRPr lang="en-GB" dirty="0"/>
          </a:p>
        </p:txBody>
      </p:sp>
    </p:spTree>
    <p:extLst>
      <p:ext uri="{BB962C8B-B14F-4D97-AF65-F5344CB8AC3E}">
        <p14:creationId xmlns:p14="http://schemas.microsoft.com/office/powerpoint/2010/main" val="24503038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0277" y="1034317"/>
            <a:ext cx="10515600" cy="4830152"/>
          </a:xfrm>
        </p:spPr>
        <p:txBody>
          <a:bodyPr>
            <a:normAutofit fontScale="47500" lnSpcReduction="20000"/>
          </a:bodyPr>
          <a:lstStyle/>
          <a:p>
            <a:r>
              <a:rPr lang="en-GB" sz="5100" b="1" u="sng" dirty="0"/>
              <a:t>Post 16 Options &amp; Higher </a:t>
            </a:r>
            <a:r>
              <a:rPr lang="en-GB" sz="5100" b="1" u="sng" dirty="0" smtClean="0"/>
              <a:t>Education</a:t>
            </a:r>
          </a:p>
          <a:p>
            <a:pPr marL="0" indent="0">
              <a:buNone/>
            </a:pPr>
            <a:endParaRPr lang="en-GB" sz="5100" dirty="0"/>
          </a:p>
          <a:p>
            <a:pPr lvl="0"/>
            <a:r>
              <a:rPr lang="en-GB" sz="2900" u="sng" dirty="0">
                <a:hlinkClick r:id="rId2"/>
              </a:rPr>
              <a:t>Qualifications Explained</a:t>
            </a:r>
            <a:r>
              <a:rPr lang="en-GB" sz="2900" dirty="0"/>
              <a:t> – a chart with the most common qualifications in terms of what level they are and where they can lead.</a:t>
            </a:r>
          </a:p>
          <a:p>
            <a:pPr lvl="0"/>
            <a:r>
              <a:rPr lang="en-GB" sz="2900" u="sng" dirty="0">
                <a:hlinkClick r:id="rId3"/>
              </a:rPr>
              <a:t>The Parents Guide to…</a:t>
            </a:r>
            <a:r>
              <a:rPr lang="en-GB" sz="2900" dirty="0"/>
              <a:t> provides parents and carers with the information they need at GCSE and sixth form to help their teenage children create successful futures.</a:t>
            </a:r>
          </a:p>
          <a:p>
            <a:pPr lvl="0"/>
            <a:r>
              <a:rPr lang="en-GB" sz="2900" u="sng" dirty="0">
                <a:hlinkClick r:id="rId4"/>
              </a:rPr>
              <a:t>Next Steps South Wes</a:t>
            </a:r>
            <a:r>
              <a:rPr lang="en-GB" sz="2900" dirty="0"/>
              <a:t>t (NSSW) is a collaboration of fourteen partner universities and colleges throughout Cornwall, Devon and Somerset. As the region’s National Collaborative Outreach Programme (</a:t>
            </a:r>
            <a:r>
              <a:rPr lang="en-GB" sz="2900" u="sng" dirty="0">
                <a:hlinkClick r:id="rId5"/>
              </a:rPr>
              <a:t>NCOP</a:t>
            </a:r>
            <a:r>
              <a:rPr lang="en-GB" sz="2900" dirty="0"/>
              <a:t>), we help young people navigate their own personal journey to higher education</a:t>
            </a:r>
          </a:p>
          <a:p>
            <a:pPr lvl="0"/>
            <a:r>
              <a:rPr lang="en-GB" sz="2900" u="sng" dirty="0">
                <a:hlinkClick r:id="rId6"/>
              </a:rPr>
              <a:t>UCAS</a:t>
            </a:r>
            <a:endParaRPr lang="en-GB" sz="2900" dirty="0"/>
          </a:p>
          <a:p>
            <a:pPr lvl="0"/>
            <a:r>
              <a:rPr lang="en-GB" sz="2900" u="sng" dirty="0">
                <a:hlinkClick r:id="rId7"/>
              </a:rPr>
              <a:t>UCAS – what qualifications are there for 16-18 year olds</a:t>
            </a:r>
            <a:endParaRPr lang="en-GB" sz="2900" dirty="0"/>
          </a:p>
          <a:p>
            <a:pPr lvl="0"/>
            <a:r>
              <a:rPr lang="en-GB" sz="2900" u="sng" dirty="0">
                <a:hlinkClick r:id="rId8"/>
              </a:rPr>
              <a:t>UCAS Virtual Tours</a:t>
            </a:r>
            <a:r>
              <a:rPr lang="en-GB" sz="2900" dirty="0"/>
              <a:t> – virtual tours and videos from universities and colleges, so you can see what it’s like on campus and what facilities are available.</a:t>
            </a:r>
          </a:p>
          <a:p>
            <a:pPr lvl="0"/>
            <a:r>
              <a:rPr lang="en-GB" sz="2900" u="sng" dirty="0" err="1">
                <a:hlinkClick r:id="rId9"/>
              </a:rPr>
              <a:t>Unifrog</a:t>
            </a:r>
            <a:endParaRPr lang="en-GB" sz="2900" dirty="0"/>
          </a:p>
          <a:p>
            <a:pPr lvl="0"/>
            <a:r>
              <a:rPr lang="en-GB" sz="2900" u="sng" dirty="0">
                <a:hlinkClick r:id="rId10"/>
              </a:rPr>
              <a:t>Prospects</a:t>
            </a:r>
            <a:r>
              <a:rPr lang="en-GB" sz="2900" dirty="0"/>
              <a:t> guide millions of students to make the right choice. Match your skills and personality to 400+ job profiles.</a:t>
            </a:r>
          </a:p>
          <a:p>
            <a:pPr lvl="0"/>
            <a:r>
              <a:rPr lang="en-GB" sz="2900" u="sng" dirty="0">
                <a:hlinkClick r:id="rId11"/>
              </a:rPr>
              <a:t>Not Going to </a:t>
            </a:r>
            <a:r>
              <a:rPr lang="en-GB" sz="2900" u="sng" dirty="0" err="1">
                <a:hlinkClick r:id="rId11"/>
              </a:rPr>
              <a:t>Uni</a:t>
            </a:r>
            <a:r>
              <a:rPr lang="en-GB" sz="2900" dirty="0"/>
              <a:t> – the one stop site for apprenticeships, gap years, distance learning and jobs</a:t>
            </a:r>
          </a:p>
          <a:p>
            <a:pPr lvl="0"/>
            <a:r>
              <a:rPr lang="en-GB" sz="2900" u="sng" dirty="0">
                <a:hlinkClick r:id="rId12"/>
              </a:rPr>
              <a:t>Push</a:t>
            </a:r>
            <a:r>
              <a:rPr lang="en-GB" sz="2900" dirty="0"/>
              <a:t> is a social enterprise that aims to help students make informed decisions about their future after school or college, whether that means employment or higher education.</a:t>
            </a:r>
          </a:p>
          <a:p>
            <a:pPr lvl="0"/>
            <a:r>
              <a:rPr lang="en-GB" sz="2900" u="sng" dirty="0">
                <a:hlinkClick r:id="rId13"/>
              </a:rPr>
              <a:t>Bright Network</a:t>
            </a:r>
            <a:r>
              <a:rPr lang="en-GB" sz="2900" dirty="0"/>
              <a:t> Supporting undergraduates and graduates into the labour market.</a:t>
            </a:r>
          </a:p>
          <a:p>
            <a:endParaRPr lang="en-GB" dirty="0"/>
          </a:p>
        </p:txBody>
      </p:sp>
    </p:spTree>
    <p:extLst>
      <p:ext uri="{BB962C8B-B14F-4D97-AF65-F5344CB8AC3E}">
        <p14:creationId xmlns:p14="http://schemas.microsoft.com/office/powerpoint/2010/main" val="11033409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0277" y="1034317"/>
            <a:ext cx="10515600" cy="4830152"/>
          </a:xfrm>
        </p:spPr>
        <p:txBody>
          <a:bodyPr>
            <a:normAutofit/>
          </a:bodyPr>
          <a:lstStyle/>
          <a:p>
            <a:r>
              <a:rPr lang="en-GB" b="1" u="sng" dirty="0" smtClean="0"/>
              <a:t>Apprenticeships</a:t>
            </a:r>
          </a:p>
          <a:p>
            <a:pPr marL="0" indent="0">
              <a:buNone/>
            </a:pPr>
            <a:endParaRPr lang="en-GB" dirty="0"/>
          </a:p>
          <a:p>
            <a:pPr lvl="0"/>
            <a:r>
              <a:rPr lang="en-GB" sz="1400" u="sng" dirty="0">
                <a:hlinkClick r:id="rId2"/>
              </a:rPr>
              <a:t>Apprenticeships</a:t>
            </a:r>
            <a:r>
              <a:rPr lang="en-GB" sz="1400" dirty="0"/>
              <a:t> The Central Governments dedicated apprenticeship website has a whole range of information to help young people decide if Apprenticeships are the right route for them. You can also search for apprenticeship vacancies.</a:t>
            </a:r>
          </a:p>
          <a:p>
            <a:pPr lvl="0"/>
            <a:r>
              <a:rPr lang="en-GB" sz="1400" u="sng" dirty="0">
                <a:hlinkClick r:id="rId3"/>
              </a:rPr>
              <a:t>Amazing Apprenticeships Vacancy Snapshot</a:t>
            </a:r>
            <a:r>
              <a:rPr lang="en-GB" sz="1400" dirty="0"/>
              <a:t> can help you find a variety of apprenticeship vacancies coming up soon.</a:t>
            </a:r>
          </a:p>
          <a:p>
            <a:pPr lvl="0"/>
            <a:r>
              <a:rPr lang="en-GB" sz="1400" dirty="0"/>
              <a:t>For more apprenticeship information and advice for parents, visit the Amazing Apprenticeships’ </a:t>
            </a:r>
            <a:r>
              <a:rPr lang="en-GB" sz="1400" u="sng" dirty="0">
                <a:hlinkClick r:id="rId4"/>
              </a:rPr>
              <a:t>resource page</a:t>
            </a:r>
            <a:r>
              <a:rPr lang="en-GB" sz="1400" dirty="0"/>
              <a:t> and search for Parents’ Packs.</a:t>
            </a:r>
          </a:p>
          <a:p>
            <a:endParaRPr lang="en-GB" dirty="0"/>
          </a:p>
        </p:txBody>
      </p:sp>
    </p:spTree>
    <p:extLst>
      <p:ext uri="{BB962C8B-B14F-4D97-AF65-F5344CB8AC3E}">
        <p14:creationId xmlns:p14="http://schemas.microsoft.com/office/powerpoint/2010/main" val="24196114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0277" y="1034317"/>
            <a:ext cx="10515600" cy="4830152"/>
          </a:xfrm>
        </p:spPr>
        <p:txBody>
          <a:bodyPr>
            <a:normAutofit/>
          </a:bodyPr>
          <a:lstStyle/>
          <a:p>
            <a:pPr marL="0" indent="0">
              <a:buNone/>
            </a:pPr>
            <a:r>
              <a:rPr lang="en-GB" b="1" u="sng" dirty="0" smtClean="0"/>
              <a:t>T-Levels</a:t>
            </a:r>
          </a:p>
          <a:p>
            <a:endParaRPr lang="en-GB" dirty="0"/>
          </a:p>
          <a:p>
            <a:pPr lvl="0"/>
            <a:r>
              <a:rPr lang="en-GB" sz="1400" u="sng" dirty="0">
                <a:hlinkClick r:id="rId2"/>
              </a:rPr>
              <a:t>T Levels</a:t>
            </a:r>
            <a:r>
              <a:rPr lang="en-GB" sz="1400" dirty="0"/>
              <a:t> are a new, 2-year qualification designed to give you a head start towards the career you want</a:t>
            </a:r>
          </a:p>
          <a:p>
            <a:endParaRPr lang="en-GB" dirty="0"/>
          </a:p>
        </p:txBody>
      </p:sp>
    </p:spTree>
    <p:extLst>
      <p:ext uri="{BB962C8B-B14F-4D97-AF65-F5344CB8AC3E}">
        <p14:creationId xmlns:p14="http://schemas.microsoft.com/office/powerpoint/2010/main" val="29097677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0277" y="1034317"/>
            <a:ext cx="10515600" cy="4830152"/>
          </a:xfrm>
        </p:spPr>
        <p:txBody>
          <a:bodyPr>
            <a:normAutofit/>
          </a:bodyPr>
          <a:lstStyle/>
          <a:p>
            <a:r>
              <a:rPr lang="en-GB" b="1" u="sng" dirty="0"/>
              <a:t>Careers Links by </a:t>
            </a:r>
            <a:r>
              <a:rPr lang="en-GB" b="1" u="sng" dirty="0" smtClean="0"/>
              <a:t>Sector- </a:t>
            </a:r>
            <a:r>
              <a:rPr lang="en-GB" b="1" u="sng" dirty="0"/>
              <a:t>Medical and Healthcare Careers</a:t>
            </a:r>
            <a:endParaRPr lang="en-GB" dirty="0"/>
          </a:p>
          <a:p>
            <a:pPr lvl="0"/>
            <a:endParaRPr lang="en-GB" sz="1400" u="sng" dirty="0" smtClean="0">
              <a:hlinkClick r:id="rId2"/>
            </a:endParaRPr>
          </a:p>
          <a:p>
            <a:pPr lvl="0"/>
            <a:r>
              <a:rPr lang="en-GB" sz="1400" u="sng" dirty="0" smtClean="0">
                <a:hlinkClick r:id="rId2"/>
              </a:rPr>
              <a:t>Step into the NHS</a:t>
            </a:r>
            <a:endParaRPr lang="en-GB" sz="1400" dirty="0" smtClean="0"/>
          </a:p>
          <a:p>
            <a:pPr lvl="0"/>
            <a:r>
              <a:rPr lang="en-GB" sz="1400" u="sng" dirty="0" smtClean="0">
                <a:hlinkClick r:id="rId3"/>
              </a:rPr>
              <a:t>Medical </a:t>
            </a:r>
            <a:r>
              <a:rPr lang="en-GB" sz="1400" u="sng" dirty="0">
                <a:hlinkClick r:id="rId3"/>
              </a:rPr>
              <a:t>Mavericks</a:t>
            </a:r>
            <a:endParaRPr lang="en-GB" sz="1400" dirty="0"/>
          </a:p>
          <a:p>
            <a:pPr lvl="0"/>
            <a:r>
              <a:rPr lang="en-GB" sz="1400" u="sng" dirty="0">
                <a:hlinkClick r:id="rId4"/>
              </a:rPr>
              <a:t>Health Careers</a:t>
            </a:r>
            <a:endParaRPr lang="en-GB" sz="1400" dirty="0"/>
          </a:p>
          <a:p>
            <a:pPr lvl="0"/>
            <a:r>
              <a:rPr lang="en-GB" sz="1400" u="sng" dirty="0">
                <a:hlinkClick r:id="rId5"/>
              </a:rPr>
              <a:t>Health Careers – 350 Careers, One NHS, Your Future | PDF</a:t>
            </a:r>
            <a:endParaRPr lang="en-GB" sz="1400" dirty="0"/>
          </a:p>
          <a:p>
            <a:pPr lvl="0"/>
            <a:r>
              <a:rPr lang="en-GB" sz="1400" u="sng" dirty="0">
                <a:hlinkClick r:id="rId6"/>
              </a:rPr>
              <a:t>Careers in Care</a:t>
            </a:r>
            <a:endParaRPr lang="en-GB" sz="1400" dirty="0"/>
          </a:p>
          <a:p>
            <a:endParaRPr lang="en-GB" dirty="0"/>
          </a:p>
        </p:txBody>
      </p:sp>
    </p:spTree>
    <p:extLst>
      <p:ext uri="{BB962C8B-B14F-4D97-AF65-F5344CB8AC3E}">
        <p14:creationId xmlns:p14="http://schemas.microsoft.com/office/powerpoint/2010/main" val="41809097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0277" y="1034317"/>
            <a:ext cx="10515600" cy="5559914"/>
          </a:xfrm>
        </p:spPr>
        <p:txBody>
          <a:bodyPr>
            <a:normAutofit fontScale="25000" lnSpcReduction="20000"/>
          </a:bodyPr>
          <a:lstStyle/>
          <a:p>
            <a:r>
              <a:rPr lang="en-GB" sz="8600" b="1" u="sng" dirty="0"/>
              <a:t>Careers Links by </a:t>
            </a:r>
            <a:r>
              <a:rPr lang="en-GB" sz="8600" b="1" u="sng" dirty="0" smtClean="0"/>
              <a:t>Sector- </a:t>
            </a:r>
            <a:r>
              <a:rPr lang="en-GB" sz="8800" b="1" u="sng" dirty="0" smtClean="0"/>
              <a:t>Careers </a:t>
            </a:r>
            <a:r>
              <a:rPr lang="en-GB" sz="8800" b="1" u="sng" dirty="0"/>
              <a:t>in STEM (Science, Technology, Engineering &amp; Maths)</a:t>
            </a:r>
            <a:endParaRPr lang="en-GB" sz="8800" dirty="0"/>
          </a:p>
          <a:p>
            <a:endParaRPr lang="en-GB" sz="8600" dirty="0"/>
          </a:p>
          <a:p>
            <a:endParaRPr lang="en-GB" dirty="0" smtClean="0"/>
          </a:p>
          <a:p>
            <a:pPr lvl="0"/>
            <a:r>
              <a:rPr lang="en-GB" sz="5600" u="sng" dirty="0" smtClean="0">
                <a:hlinkClick r:id="rId2"/>
              </a:rPr>
              <a:t>Chemistry </a:t>
            </a:r>
            <a:r>
              <a:rPr lang="en-GB" sz="5600" u="sng" dirty="0">
                <a:hlinkClick r:id="rId2"/>
              </a:rPr>
              <a:t>Careers</a:t>
            </a:r>
            <a:endParaRPr lang="en-GB" sz="5600" dirty="0"/>
          </a:p>
          <a:p>
            <a:pPr lvl="0"/>
            <a:r>
              <a:rPr lang="en-GB" sz="5600" u="sng" dirty="0">
                <a:hlinkClick r:id="rId3"/>
              </a:rPr>
              <a:t>Physics Careers</a:t>
            </a:r>
            <a:endParaRPr lang="en-GB" sz="5600" dirty="0"/>
          </a:p>
          <a:p>
            <a:pPr lvl="0"/>
            <a:r>
              <a:rPr lang="en-GB" sz="5600" u="sng" dirty="0">
                <a:hlinkClick r:id="rId4"/>
              </a:rPr>
              <a:t>Biology Careers</a:t>
            </a:r>
            <a:endParaRPr lang="en-GB" sz="5600" dirty="0"/>
          </a:p>
          <a:p>
            <a:pPr lvl="0"/>
            <a:r>
              <a:rPr lang="en-GB" sz="5600" u="sng" dirty="0">
                <a:hlinkClick r:id="rId5"/>
              </a:rPr>
              <a:t>Careers in molecular bioscience</a:t>
            </a:r>
            <a:endParaRPr lang="en-GB" sz="5600" dirty="0"/>
          </a:p>
          <a:p>
            <a:pPr lvl="0"/>
            <a:r>
              <a:rPr lang="en-GB" sz="5600" u="sng" dirty="0">
                <a:hlinkClick r:id="rId6"/>
              </a:rPr>
              <a:t>Careers in Pathology</a:t>
            </a:r>
            <a:endParaRPr lang="en-GB" sz="5600" dirty="0"/>
          </a:p>
          <a:p>
            <a:pPr lvl="0"/>
            <a:r>
              <a:rPr lang="en-GB" sz="5600" u="sng" dirty="0">
                <a:hlinkClick r:id="rId7"/>
              </a:rPr>
              <a:t>Maths Careers</a:t>
            </a:r>
            <a:endParaRPr lang="en-GB" sz="5600" dirty="0"/>
          </a:p>
          <a:p>
            <a:pPr lvl="0"/>
            <a:r>
              <a:rPr lang="en-GB" sz="5600" u="sng" dirty="0" err="1">
                <a:hlinkClick r:id="rId8"/>
              </a:rPr>
              <a:t>TechFuture</a:t>
            </a:r>
            <a:r>
              <a:rPr lang="en-GB" sz="5600" u="sng" dirty="0">
                <a:hlinkClick r:id="rId8"/>
              </a:rPr>
              <a:t> Carers</a:t>
            </a:r>
            <a:endParaRPr lang="en-GB" sz="5600" dirty="0"/>
          </a:p>
          <a:p>
            <a:pPr lvl="0"/>
            <a:r>
              <a:rPr lang="en-GB" sz="5600" u="sng" dirty="0">
                <a:hlinkClick r:id="rId9"/>
              </a:rPr>
              <a:t>One Minute Mentor</a:t>
            </a:r>
            <a:r>
              <a:rPr lang="en-GB" sz="5600" dirty="0"/>
              <a:t> – 1 minute videos explaining career paths in the video games and wider creative digital industries</a:t>
            </a:r>
          </a:p>
          <a:p>
            <a:pPr lvl="0"/>
            <a:r>
              <a:rPr lang="en-GB" sz="5600" u="sng" dirty="0">
                <a:hlinkClick r:id="rId10"/>
              </a:rPr>
              <a:t>Tomorrow’s Engineers</a:t>
            </a:r>
            <a:endParaRPr lang="en-GB" sz="5600" dirty="0"/>
          </a:p>
          <a:p>
            <a:pPr lvl="0"/>
            <a:r>
              <a:rPr lang="en-GB" sz="5600" u="sng" dirty="0">
                <a:hlinkClick r:id="rId11"/>
              </a:rPr>
              <a:t>This is Engineering</a:t>
            </a:r>
            <a:endParaRPr lang="en-GB" sz="5600" dirty="0"/>
          </a:p>
          <a:p>
            <a:pPr lvl="0"/>
            <a:r>
              <a:rPr lang="en-GB" sz="5600" u="sng" dirty="0">
                <a:hlinkClick r:id="rId12"/>
              </a:rPr>
              <a:t>Careers in the Automotive Industry</a:t>
            </a:r>
            <a:endParaRPr lang="en-GB" sz="5600" dirty="0"/>
          </a:p>
          <a:p>
            <a:pPr lvl="0"/>
            <a:r>
              <a:rPr lang="en-GB" sz="5600" u="sng" dirty="0">
                <a:hlinkClick r:id="rId13"/>
              </a:rPr>
              <a:t>Careers at Sea</a:t>
            </a:r>
            <a:endParaRPr lang="en-GB" sz="5600" dirty="0"/>
          </a:p>
          <a:p>
            <a:pPr lvl="0"/>
            <a:r>
              <a:rPr lang="en-GB" sz="5600" u="sng" dirty="0">
                <a:hlinkClick r:id="rId14"/>
              </a:rPr>
              <a:t>Careers in Aerospace</a:t>
            </a:r>
            <a:endParaRPr lang="en-GB" sz="5600" dirty="0"/>
          </a:p>
          <a:p>
            <a:pPr lvl="0"/>
            <a:r>
              <a:rPr lang="en-GB" sz="5600" u="sng" dirty="0">
                <a:hlinkClick r:id="rId15"/>
              </a:rPr>
              <a:t>Space Careers</a:t>
            </a:r>
            <a:endParaRPr lang="en-GB" sz="5600" dirty="0"/>
          </a:p>
          <a:p>
            <a:pPr lvl="0"/>
            <a:r>
              <a:rPr lang="en-GB" sz="5600" u="sng" dirty="0">
                <a:hlinkClick r:id="rId16"/>
              </a:rPr>
              <a:t>Careers in Meteorology</a:t>
            </a:r>
            <a:endParaRPr lang="en-GB" sz="5600" dirty="0"/>
          </a:p>
          <a:p>
            <a:pPr lvl="0"/>
            <a:r>
              <a:rPr lang="en-GB" sz="5600" u="sng" dirty="0">
                <a:hlinkClick r:id="rId17"/>
              </a:rPr>
              <a:t>Electrical Careers</a:t>
            </a:r>
            <a:endParaRPr lang="en-GB" sz="5600" dirty="0"/>
          </a:p>
          <a:p>
            <a:r>
              <a:rPr lang="en-GB" sz="5600" dirty="0"/>
              <a:t> </a:t>
            </a:r>
          </a:p>
          <a:p>
            <a:endParaRPr lang="en-GB" dirty="0"/>
          </a:p>
        </p:txBody>
      </p:sp>
    </p:spTree>
    <p:extLst>
      <p:ext uri="{BB962C8B-B14F-4D97-AF65-F5344CB8AC3E}">
        <p14:creationId xmlns:p14="http://schemas.microsoft.com/office/powerpoint/2010/main" val="7440461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0277" y="1034317"/>
            <a:ext cx="10515600" cy="4830152"/>
          </a:xfrm>
        </p:spPr>
        <p:txBody>
          <a:bodyPr>
            <a:normAutofit/>
          </a:bodyPr>
          <a:lstStyle/>
          <a:p>
            <a:r>
              <a:rPr lang="en-GB" b="1" u="sng" dirty="0"/>
              <a:t>Careers Links by </a:t>
            </a:r>
            <a:r>
              <a:rPr lang="en-GB" b="1" u="sng" dirty="0" smtClean="0"/>
              <a:t>Sector – Other, Sport and Civil Service </a:t>
            </a:r>
            <a:endParaRPr lang="en-GB" dirty="0"/>
          </a:p>
          <a:p>
            <a:pPr lvl="0"/>
            <a:endParaRPr lang="en-GB" sz="1400" u="sng" dirty="0" smtClean="0">
              <a:hlinkClick r:id="rId2"/>
            </a:endParaRPr>
          </a:p>
          <a:p>
            <a:pPr lvl="0"/>
            <a:r>
              <a:rPr lang="en-GB" sz="1400" u="sng" dirty="0" smtClean="0">
                <a:hlinkClick r:id="rId2"/>
              </a:rPr>
              <a:t>Careers </a:t>
            </a:r>
            <a:r>
              <a:rPr lang="en-GB" sz="1400" u="sng" dirty="0">
                <a:hlinkClick r:id="rId2"/>
              </a:rPr>
              <a:t>in Sport</a:t>
            </a:r>
            <a:endParaRPr lang="en-GB" sz="1400" dirty="0"/>
          </a:p>
          <a:p>
            <a:pPr lvl="0"/>
            <a:r>
              <a:rPr lang="en-GB" sz="1400" u="sng" dirty="0">
                <a:hlinkClick r:id="rId3"/>
              </a:rPr>
              <a:t>Civil Service Careers</a:t>
            </a:r>
            <a:endParaRPr lang="en-GB" sz="1400" dirty="0"/>
          </a:p>
          <a:p>
            <a:endParaRPr lang="en-GB" dirty="0"/>
          </a:p>
          <a:p>
            <a:endParaRPr lang="en-GB" dirty="0" smtClean="0"/>
          </a:p>
          <a:p>
            <a:endParaRPr lang="en-GB" dirty="0"/>
          </a:p>
        </p:txBody>
      </p:sp>
    </p:spTree>
    <p:extLst>
      <p:ext uri="{BB962C8B-B14F-4D97-AF65-F5344CB8AC3E}">
        <p14:creationId xmlns:p14="http://schemas.microsoft.com/office/powerpoint/2010/main" val="23272865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0277" y="1034317"/>
            <a:ext cx="10515600" cy="4830152"/>
          </a:xfrm>
        </p:spPr>
        <p:txBody>
          <a:bodyPr>
            <a:normAutofit/>
          </a:bodyPr>
          <a:lstStyle/>
          <a:p>
            <a:r>
              <a:rPr lang="en-GB" b="1" u="sng" dirty="0"/>
              <a:t>Careers Links by </a:t>
            </a:r>
            <a:r>
              <a:rPr lang="en-GB" b="1" u="sng" dirty="0" smtClean="0"/>
              <a:t>Sector- </a:t>
            </a:r>
            <a:r>
              <a:rPr lang="en-GB" b="1" u="sng" dirty="0"/>
              <a:t>Careers in the Armed Forces</a:t>
            </a:r>
            <a:endParaRPr lang="en-GB" dirty="0"/>
          </a:p>
          <a:p>
            <a:pPr lvl="0"/>
            <a:endParaRPr lang="en-GB" sz="1400" u="sng" dirty="0" smtClean="0">
              <a:hlinkClick r:id="rId2"/>
            </a:endParaRPr>
          </a:p>
          <a:p>
            <a:pPr lvl="0"/>
            <a:r>
              <a:rPr lang="en-GB" sz="1400" u="sng" dirty="0" smtClean="0">
                <a:hlinkClick r:id="rId2"/>
              </a:rPr>
              <a:t>Army </a:t>
            </a:r>
            <a:r>
              <a:rPr lang="en-GB" sz="1400" u="sng" dirty="0">
                <a:hlinkClick r:id="rId2"/>
              </a:rPr>
              <a:t>Recruitment</a:t>
            </a:r>
            <a:endParaRPr lang="en-GB" sz="1400" dirty="0"/>
          </a:p>
          <a:p>
            <a:pPr lvl="0"/>
            <a:r>
              <a:rPr lang="en-GB" sz="1400" u="sng" dirty="0">
                <a:hlinkClick r:id="rId3"/>
              </a:rPr>
              <a:t>Royal Air Force Recruitment</a:t>
            </a:r>
            <a:endParaRPr lang="en-GB" sz="1400" dirty="0"/>
          </a:p>
          <a:p>
            <a:pPr lvl="0"/>
            <a:r>
              <a:rPr lang="en-GB" sz="1400" u="sng" dirty="0">
                <a:hlinkClick r:id="rId4"/>
              </a:rPr>
              <a:t>Royal Navy Careers</a:t>
            </a:r>
            <a:endParaRPr lang="en-GB" sz="1400" dirty="0"/>
          </a:p>
          <a:p>
            <a:pPr lvl="0"/>
            <a:r>
              <a:rPr lang="en-GB" sz="1400" dirty="0"/>
              <a:t>Armed Forces Careers Office, Exeter – 01392 271533</a:t>
            </a:r>
          </a:p>
          <a:p>
            <a:endParaRPr lang="en-GB" dirty="0"/>
          </a:p>
          <a:p>
            <a:endParaRPr lang="en-GB" dirty="0" smtClean="0"/>
          </a:p>
          <a:p>
            <a:endParaRPr lang="en-GB" dirty="0"/>
          </a:p>
        </p:txBody>
      </p:sp>
    </p:spTree>
    <p:extLst>
      <p:ext uri="{BB962C8B-B14F-4D97-AF65-F5344CB8AC3E}">
        <p14:creationId xmlns:p14="http://schemas.microsoft.com/office/powerpoint/2010/main" val="6049191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0277" y="1034317"/>
            <a:ext cx="10515600" cy="4830152"/>
          </a:xfrm>
        </p:spPr>
        <p:txBody>
          <a:bodyPr>
            <a:normAutofit/>
          </a:bodyPr>
          <a:lstStyle/>
          <a:p>
            <a:r>
              <a:rPr lang="en-GB" b="1" u="sng" dirty="0"/>
              <a:t>Careers Links by </a:t>
            </a:r>
            <a:r>
              <a:rPr lang="en-GB" b="1" u="sng" dirty="0" smtClean="0"/>
              <a:t>Sector-</a:t>
            </a:r>
            <a:r>
              <a:rPr lang="en-GB" b="1" u="sng" dirty="0"/>
              <a:t>Careers in the Creative Industries</a:t>
            </a:r>
            <a:endParaRPr lang="en-GB" dirty="0"/>
          </a:p>
          <a:p>
            <a:pPr marL="0" indent="0">
              <a:buNone/>
            </a:pPr>
            <a:endParaRPr lang="en-GB" b="1" u="sng" dirty="0"/>
          </a:p>
          <a:p>
            <a:pPr lvl="0"/>
            <a:r>
              <a:rPr lang="en-GB" sz="1400" u="sng" dirty="0" smtClean="0">
                <a:hlinkClick r:id="rId2"/>
              </a:rPr>
              <a:t>Screen Skills</a:t>
            </a:r>
            <a:r>
              <a:rPr lang="en-GB" sz="1400" dirty="0" smtClean="0"/>
              <a:t> works to develop skills and talent in the UK screen industry</a:t>
            </a:r>
          </a:p>
          <a:p>
            <a:pPr lvl="0"/>
            <a:r>
              <a:rPr lang="en-GB" sz="1400" u="sng" dirty="0" smtClean="0">
                <a:hlinkClick r:id="rId3"/>
              </a:rPr>
              <a:t>Creative </a:t>
            </a:r>
            <a:r>
              <a:rPr lang="en-GB" sz="1400" u="sng" dirty="0">
                <a:hlinkClick r:id="rId3"/>
              </a:rPr>
              <a:t>Careers</a:t>
            </a:r>
            <a:r>
              <a:rPr lang="en-GB" sz="1400" dirty="0"/>
              <a:t> Creative Careers is an initiative by the UK creative industries to make it easier for young people to find careers in the creative industries.</a:t>
            </a:r>
          </a:p>
          <a:p>
            <a:pPr marL="0" indent="0">
              <a:buNone/>
            </a:pPr>
            <a:r>
              <a:rPr lang="en-GB" b="1" dirty="0"/>
              <a:t> </a:t>
            </a:r>
            <a:endParaRPr lang="en-GB" dirty="0"/>
          </a:p>
          <a:p>
            <a:endParaRPr lang="en-GB" dirty="0"/>
          </a:p>
          <a:p>
            <a:endParaRPr lang="en-GB" dirty="0" smtClean="0"/>
          </a:p>
          <a:p>
            <a:endParaRPr lang="en-GB" dirty="0"/>
          </a:p>
        </p:txBody>
      </p:sp>
    </p:spTree>
    <p:extLst>
      <p:ext uri="{BB962C8B-B14F-4D97-AF65-F5344CB8AC3E}">
        <p14:creationId xmlns:p14="http://schemas.microsoft.com/office/powerpoint/2010/main" val="6237292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0277" y="1034317"/>
            <a:ext cx="10515600" cy="4830152"/>
          </a:xfrm>
        </p:spPr>
        <p:txBody>
          <a:bodyPr>
            <a:normAutofit/>
          </a:bodyPr>
          <a:lstStyle/>
          <a:p>
            <a:r>
              <a:rPr lang="en-GB" b="1" u="sng" dirty="0"/>
              <a:t>Careers Links by </a:t>
            </a:r>
            <a:r>
              <a:rPr lang="en-GB" b="1" u="sng" dirty="0" smtClean="0"/>
              <a:t>Sector- </a:t>
            </a:r>
            <a:r>
              <a:rPr lang="en-GB" b="1" u="sng" dirty="0"/>
              <a:t>Careers in Hospitality</a:t>
            </a:r>
            <a:endParaRPr lang="en-GB" dirty="0"/>
          </a:p>
          <a:p>
            <a:pPr marL="0" indent="0">
              <a:buNone/>
            </a:pPr>
            <a:endParaRPr lang="en-GB" b="1" u="sng" dirty="0"/>
          </a:p>
          <a:p>
            <a:pPr lvl="0"/>
            <a:r>
              <a:rPr lang="en-GB" sz="1400" u="sng" dirty="0" smtClean="0">
                <a:hlinkClick r:id="rId2"/>
              </a:rPr>
              <a:t>Hospitality </a:t>
            </a:r>
            <a:r>
              <a:rPr lang="en-GB" sz="1400" u="sng" dirty="0">
                <a:hlinkClick r:id="rId2"/>
              </a:rPr>
              <a:t>Guild</a:t>
            </a:r>
            <a:endParaRPr lang="en-GB" sz="1400" dirty="0"/>
          </a:p>
          <a:p>
            <a:pPr lvl="0"/>
            <a:r>
              <a:rPr lang="en-GB" sz="1400" u="sng" dirty="0">
                <a:hlinkClick r:id="rId3"/>
              </a:rPr>
              <a:t>Hospitality Careers Map</a:t>
            </a:r>
            <a:endParaRPr lang="en-GB" sz="1400" dirty="0"/>
          </a:p>
          <a:p>
            <a:endParaRPr lang="en-GB" dirty="0"/>
          </a:p>
          <a:p>
            <a:endParaRPr lang="en-GB" dirty="0" smtClean="0"/>
          </a:p>
          <a:p>
            <a:endParaRPr lang="en-GB" dirty="0"/>
          </a:p>
        </p:txBody>
      </p:sp>
    </p:spTree>
    <p:extLst>
      <p:ext uri="{BB962C8B-B14F-4D97-AF65-F5344CB8AC3E}">
        <p14:creationId xmlns:p14="http://schemas.microsoft.com/office/powerpoint/2010/main" val="4705250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0277" y="1034317"/>
            <a:ext cx="10515600" cy="4830152"/>
          </a:xfrm>
        </p:spPr>
        <p:txBody>
          <a:bodyPr>
            <a:normAutofit/>
          </a:bodyPr>
          <a:lstStyle/>
          <a:p>
            <a:r>
              <a:rPr lang="en-GB" b="1" u="sng" dirty="0"/>
              <a:t>Careers Links by </a:t>
            </a:r>
            <a:r>
              <a:rPr lang="en-GB" b="1" u="sng" dirty="0" smtClean="0"/>
              <a:t>Sector- </a:t>
            </a:r>
            <a:r>
              <a:rPr lang="en-GB" b="1" u="sng" dirty="0"/>
              <a:t>Careers in Construction &amp; Landscaping</a:t>
            </a:r>
            <a:endParaRPr lang="en-GB" dirty="0"/>
          </a:p>
          <a:p>
            <a:pPr marL="0" indent="0">
              <a:buNone/>
            </a:pPr>
            <a:endParaRPr lang="en-GB" b="1" u="sng" dirty="0"/>
          </a:p>
          <a:p>
            <a:pPr lvl="0"/>
            <a:r>
              <a:rPr lang="en-GB" sz="1400" u="sng" dirty="0" smtClean="0">
                <a:hlinkClick r:id="rId2"/>
              </a:rPr>
              <a:t>Go </a:t>
            </a:r>
            <a:r>
              <a:rPr lang="en-GB" sz="1400" u="sng" dirty="0">
                <a:hlinkClick r:id="rId2"/>
              </a:rPr>
              <a:t>Construct</a:t>
            </a:r>
            <a:endParaRPr lang="en-GB" sz="1400" dirty="0"/>
          </a:p>
          <a:p>
            <a:pPr lvl="0"/>
            <a:r>
              <a:rPr lang="en-GB" sz="1400" u="sng" dirty="0">
                <a:hlinkClick r:id="rId3"/>
              </a:rPr>
              <a:t>Electrical Careers</a:t>
            </a:r>
            <a:endParaRPr lang="en-GB" sz="1400" dirty="0"/>
          </a:p>
          <a:p>
            <a:pPr lvl="0"/>
            <a:r>
              <a:rPr lang="en-GB" sz="1400" u="sng" dirty="0">
                <a:hlinkClick r:id="rId4"/>
              </a:rPr>
              <a:t>Building Greater Exeter</a:t>
            </a:r>
            <a:endParaRPr lang="en-GB" sz="1400" dirty="0"/>
          </a:p>
          <a:p>
            <a:pPr lvl="0"/>
            <a:r>
              <a:rPr lang="en-GB" sz="1400" u="sng" dirty="0">
                <a:hlinkClick r:id="rId5"/>
              </a:rPr>
              <a:t>Go Landscape</a:t>
            </a:r>
            <a:endParaRPr lang="en-GB" sz="1400" dirty="0"/>
          </a:p>
          <a:p>
            <a:pPr lvl="0"/>
            <a:r>
              <a:rPr lang="en-GB" sz="1400" u="sng" dirty="0">
                <a:hlinkClick r:id="rId6"/>
              </a:rPr>
              <a:t>Careers in Horticulture</a:t>
            </a:r>
            <a:endParaRPr lang="en-GB" sz="1400" dirty="0"/>
          </a:p>
          <a:p>
            <a:endParaRPr lang="en-GB" dirty="0"/>
          </a:p>
          <a:p>
            <a:endParaRPr lang="en-GB" dirty="0" smtClean="0"/>
          </a:p>
          <a:p>
            <a:endParaRPr lang="en-GB" dirty="0"/>
          </a:p>
        </p:txBody>
      </p:sp>
    </p:spTree>
    <p:extLst>
      <p:ext uri="{BB962C8B-B14F-4D97-AF65-F5344CB8AC3E}">
        <p14:creationId xmlns:p14="http://schemas.microsoft.com/office/powerpoint/2010/main" val="18486924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0277" y="1034317"/>
            <a:ext cx="10515600" cy="4830152"/>
          </a:xfrm>
        </p:spPr>
        <p:txBody>
          <a:bodyPr>
            <a:normAutofit/>
          </a:bodyPr>
          <a:lstStyle/>
          <a:p>
            <a:r>
              <a:rPr lang="en-GB" b="1" u="sng" dirty="0"/>
              <a:t>Careers Links by </a:t>
            </a:r>
            <a:r>
              <a:rPr lang="en-GB" b="1" u="sng" dirty="0" smtClean="0"/>
              <a:t>Sector-</a:t>
            </a:r>
            <a:r>
              <a:rPr lang="en-GB" b="1" u="sng" dirty="0"/>
              <a:t>Careers in Childcare &amp; Teaching</a:t>
            </a:r>
            <a:endParaRPr lang="en-GB" dirty="0"/>
          </a:p>
          <a:p>
            <a:pPr marL="0" indent="0">
              <a:buNone/>
            </a:pPr>
            <a:endParaRPr lang="en-GB" dirty="0" smtClean="0"/>
          </a:p>
          <a:p>
            <a:pPr lvl="0"/>
            <a:r>
              <a:rPr lang="en-GB" sz="1400" u="sng" dirty="0" smtClean="0">
                <a:hlinkClick r:id="rId2"/>
              </a:rPr>
              <a:t>Get </a:t>
            </a:r>
            <a:r>
              <a:rPr lang="en-GB" sz="1400" u="sng" dirty="0">
                <a:hlinkClick r:id="rId2"/>
              </a:rPr>
              <a:t>into teaching</a:t>
            </a:r>
            <a:endParaRPr lang="en-GB" sz="1400" dirty="0"/>
          </a:p>
          <a:p>
            <a:pPr lvl="0"/>
            <a:r>
              <a:rPr lang="en-GB" sz="1400" u="sng" dirty="0">
                <a:hlinkClick r:id="rId3"/>
              </a:rPr>
              <a:t>Choosing early years as a career</a:t>
            </a:r>
            <a:endParaRPr lang="en-GB" sz="1400" dirty="0"/>
          </a:p>
          <a:p>
            <a:endParaRPr lang="en-GB" dirty="0"/>
          </a:p>
        </p:txBody>
      </p:sp>
    </p:spTree>
    <p:extLst>
      <p:ext uri="{BB962C8B-B14F-4D97-AF65-F5344CB8AC3E}">
        <p14:creationId xmlns:p14="http://schemas.microsoft.com/office/powerpoint/2010/main" val="19269969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1554</TotalTime>
  <Words>1421</Words>
  <Application>Microsoft Office PowerPoint</Application>
  <PresentationFormat>Widescreen</PresentationFormat>
  <Paragraphs>134</Paragraphs>
  <Slides>18</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Calibri</vt:lpstr>
      <vt:lpstr>Calibri Light</vt:lpstr>
      <vt:lpstr>Open Sans Light</vt:lpstr>
      <vt:lpstr>Symbol</vt:lpstr>
      <vt:lpstr>Times New Roman</vt:lpstr>
      <vt:lpstr>Office Theme</vt:lpstr>
      <vt:lpstr>Careers Links and Resources for students, parents, carers and college staff  </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the title slide</dc:title>
  <dc:creator>Jena Westcott</dc:creator>
  <cp:lastModifiedBy>Jenna Westcott-Wolstenholme</cp:lastModifiedBy>
  <cp:revision>156</cp:revision>
  <cp:lastPrinted>2019-07-12T08:51:48Z</cp:lastPrinted>
  <dcterms:created xsi:type="dcterms:W3CDTF">2018-12-06T11:44:28Z</dcterms:created>
  <dcterms:modified xsi:type="dcterms:W3CDTF">2022-07-19T11:26:23Z</dcterms:modified>
</cp:coreProperties>
</file>