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9" r:id="rId3"/>
    <p:sldId id="282" r:id="rId4"/>
    <p:sldId id="289" r:id="rId5"/>
    <p:sldId id="281" r:id="rId6"/>
    <p:sldId id="288" r:id="rId7"/>
    <p:sldId id="284" r:id="rId8"/>
    <p:sldId id="286" r:id="rId9"/>
    <p:sldId id="283" r:id="rId10"/>
    <p:sldId id="291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89"/>
    <a:srgbClr val="00CCAF"/>
    <a:srgbClr val="00A4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303"/>
    <p:restoredTop sz="85224"/>
  </p:normalViewPr>
  <p:slideViewPr>
    <p:cSldViewPr>
      <p:cViewPr varScale="1">
        <p:scale>
          <a:sx n="98" d="100"/>
          <a:sy n="98" d="100"/>
        </p:scale>
        <p:origin x="159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1464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8F0CCF-2653-45BB-B858-CD925FAA370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BDEEB-F968-4841-AD29-C8EB25C87A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C11F7C-2D71-4B42-86C3-C1520FA5395D}" type="datetimeFigureOut">
              <a:rPr lang="en-GB" smtClean="0"/>
              <a:pPr/>
              <a:t>09/03/2020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7354A9-04DA-5441-A4C1-0AA911164D9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442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510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060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114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705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797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554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036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354A9-04DA-5441-A4C1-0AA911164D9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311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D6385-D58C-4921-8387-96F29FC02C2A}" type="datetimeFigureOut">
              <a:rPr lang="en-US" smtClean="0"/>
              <a:pPr/>
              <a:t>3/9/2020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AF072-C340-45C8-9C1F-C13EEBA7692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12.jpeg"/><Relationship Id="rId5" Type="http://schemas.openxmlformats.org/officeDocument/2006/relationships/image" Target="../media/image3.png"/><Relationship Id="rId10" Type="http://schemas.openxmlformats.org/officeDocument/2006/relationships/image" Target="../media/image11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s://www.nhs.uk/conditions/coronavirus-covid-19/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s://www.nhs.uk/conditions/coronavirus-covid-19/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3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5" Type="http://schemas.openxmlformats.org/officeDocument/2006/relationships/image" Target="../media/image15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hyperlink" Target="https://www.youtube.com/watch?v=djV11Xbc914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5" Type="http://schemas.openxmlformats.org/officeDocument/2006/relationships/image" Target="../media/image15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hyperlink" Target="https://www.youtube.com/watch?v=JmcA9LIIXWw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s://www.youtube.com/watch?v=FTQbiNvZqaY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5" Type="http://schemas.openxmlformats.org/officeDocument/2006/relationships/image" Target="../media/image17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2840" y="153526"/>
            <a:ext cx="7072362" cy="6491310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968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4944" y="763268"/>
            <a:ext cx="7070059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8800" b="1" u="sng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Coronavirus</a:t>
            </a:r>
            <a:endParaRPr lang="en-US" sz="8800" b="1" cap="none" spc="0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1403648" y="2753476"/>
            <a:ext cx="4848138" cy="1395604"/>
            <a:chOff x="938308" y="2285992"/>
            <a:chExt cx="4848138" cy="1245476"/>
          </a:xfrm>
        </p:grpSpPr>
        <p:sp>
          <p:nvSpPr>
            <p:cNvPr id="5" name="Rectangle 4"/>
            <p:cNvSpPr/>
            <p:nvPr/>
          </p:nvSpPr>
          <p:spPr>
            <a:xfrm>
              <a:off x="938308" y="2285992"/>
              <a:ext cx="4848138" cy="12454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60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38308" y="2285992"/>
              <a:ext cx="320940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800" b="1" dirty="0">
                  <a:latin typeface="+mj-lt"/>
                </a:rPr>
                <a:t>Learning Objectives: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13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14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15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24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5" name="TextBox 24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16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1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22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23" name="TextBox 22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18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19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20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sp>
        <p:nvSpPr>
          <p:cNvPr id="32" name="TextBox 31"/>
          <p:cNvSpPr txBox="1"/>
          <p:nvPr/>
        </p:nvSpPr>
        <p:spPr>
          <a:xfrm>
            <a:off x="1403648" y="3212976"/>
            <a:ext cx="48481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400" dirty="0" smtClean="0"/>
              <a:t>To understand the </a:t>
            </a:r>
            <a:r>
              <a:rPr lang="en-GB" altLang="en-US" sz="1400" dirty="0" smtClean="0"/>
              <a:t>risks and </a:t>
            </a:r>
            <a:r>
              <a:rPr lang="en-GB" altLang="en-US" sz="1400" dirty="0" smtClean="0"/>
              <a:t>symptoms of COVID-19 along with the precautionary NHS advice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400" dirty="0" smtClean="0"/>
              <a:t>To consider the implications of using coronavirus, or any illness, as a joke or insult</a:t>
            </a:r>
            <a:endParaRPr lang="en-GB" altLang="en-US" sz="14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49998CB-C71A-4D47-A210-9C8DDD42D8A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59FFEF6-9986-2A47-A346-1A5545BAA34A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EF3F9A1-C09B-9F4A-909C-6F49F07CF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35" name="Picture 4" descr="File:Smicon twitter.png">
              <a:extLst>
                <a:ext uri="{FF2B5EF4-FFF2-40B4-BE49-F238E27FC236}">
                  <a16:creationId xmlns:a16="http://schemas.microsoft.com/office/drawing/2014/main" id="{36D100D5-599C-DC4A-8916-CDC78EA5B9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593BFED-D33F-1944-849B-A7F809FF947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/>
                <a:t>@</a:t>
              </a:r>
              <a:r>
                <a:rPr lang="en-US" sz="2800" b="1" dirty="0" err="1" smtClean="0"/>
                <a:t>NHSuk</a:t>
              </a:r>
              <a:endParaRPr lang="en-US" sz="2800" b="1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52391C0-C758-AF41-8CF7-B277FB818415}"/>
              </a:ext>
            </a:extLst>
          </p:cNvPr>
          <p:cNvSpPr txBox="1"/>
          <p:nvPr/>
        </p:nvSpPr>
        <p:spPr>
          <a:xfrm>
            <a:off x="1642919" y="720396"/>
            <a:ext cx="29423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Understanding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47630" y="1285092"/>
            <a:ext cx="6653262" cy="51682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1520" y="-171400"/>
            <a:ext cx="3055052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8800" b="1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Read</a:t>
            </a:r>
            <a:endParaRPr lang="en-US" sz="8800" b="1" cap="none" spc="0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E94E7FC5-3594-EC41-8EA6-0A178A643ECF}"/>
              </a:ext>
            </a:extLst>
          </p:cNvPr>
          <p:cNvSpPr txBox="1"/>
          <p:nvPr/>
        </p:nvSpPr>
        <p:spPr>
          <a:xfrm>
            <a:off x="4435075" y="548680"/>
            <a:ext cx="2485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consider the implications of using coronavirus, or any illness, as a joke or insult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altLang="en-US" sz="1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0"/>
          <a:srcRect l="15744" t="35300" r="20863" b="50340"/>
          <a:stretch/>
        </p:blipFill>
        <p:spPr>
          <a:xfrm>
            <a:off x="347630" y="1285093"/>
            <a:ext cx="3321092" cy="42317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22217" y="1759815"/>
            <a:ext cx="3329449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121212"/>
                </a:solidFill>
              </a:rPr>
              <a:t>Tottenham's Dele </a:t>
            </a:r>
            <a:r>
              <a:rPr lang="en-GB" b="1" dirty="0" err="1">
                <a:solidFill>
                  <a:srgbClr val="121212"/>
                </a:solidFill>
              </a:rPr>
              <a:t>Alli</a:t>
            </a:r>
            <a:r>
              <a:rPr lang="en-GB" b="1" dirty="0">
                <a:solidFill>
                  <a:srgbClr val="121212"/>
                </a:solidFill>
              </a:rPr>
              <a:t> charged by FA over coronavirus video on social media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121212"/>
                </a:solidFill>
              </a:rPr>
              <a:t>England midfielder has until next week to answer charges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b="1" dirty="0" err="1">
                <a:solidFill>
                  <a:srgbClr val="121212"/>
                </a:solidFill>
              </a:rPr>
              <a:t>Alli</a:t>
            </a:r>
            <a:r>
              <a:rPr lang="en-GB" sz="1400" b="1" dirty="0">
                <a:solidFill>
                  <a:srgbClr val="121212"/>
                </a:solidFill>
              </a:rPr>
              <a:t> posted video on Snapchat mocking Asian </a:t>
            </a:r>
            <a:r>
              <a:rPr lang="en-GB" sz="1400" b="1" dirty="0" smtClean="0">
                <a:solidFill>
                  <a:srgbClr val="121212"/>
                </a:solidFill>
              </a:rPr>
              <a:t>man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b="1" dirty="0" smtClean="0">
              <a:solidFill>
                <a:srgbClr val="12121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i="0" dirty="0">
              <a:solidFill>
                <a:srgbClr val="121212"/>
              </a:solidFill>
              <a:effectLst/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 smtClean="0">
              <a:solidFill>
                <a:srgbClr val="121212"/>
              </a:solidFill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i="0" dirty="0">
              <a:solidFill>
                <a:srgbClr val="121212"/>
              </a:solidFill>
              <a:effectLst/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 smtClean="0">
              <a:solidFill>
                <a:srgbClr val="121212"/>
              </a:solidFill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i="0" dirty="0">
              <a:solidFill>
                <a:srgbClr val="121212"/>
              </a:solidFill>
              <a:effectLst/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 smtClean="0">
              <a:solidFill>
                <a:srgbClr val="121212"/>
              </a:solidFill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i="0" dirty="0">
              <a:solidFill>
                <a:srgbClr val="121212"/>
              </a:solidFill>
              <a:effectLst/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 smtClean="0">
              <a:solidFill>
                <a:srgbClr val="121212"/>
              </a:solidFill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i="0" dirty="0">
              <a:solidFill>
                <a:srgbClr val="121212"/>
              </a:solidFill>
              <a:effectLst/>
              <a:latin typeface="Guardian Egyptian Web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b="1" i="0" dirty="0">
              <a:solidFill>
                <a:srgbClr val="121212"/>
              </a:solidFill>
              <a:effectLst/>
              <a:latin typeface="Guardian Egyptian Web"/>
            </a:endParaRPr>
          </a:p>
          <a:p>
            <a:r>
              <a:rPr lang="en-US" altLang="en-US" sz="1300" dirty="0" err="1">
                <a:solidFill>
                  <a:srgbClr val="121212"/>
                </a:solidFill>
              </a:rPr>
              <a:t>Tottenham</a:t>
            </a:r>
            <a:r>
              <a:rPr lang="en-US" altLang="en-US" sz="1300" dirty="0">
                <a:solidFill>
                  <a:srgbClr val="121212"/>
                </a:solidFill>
              </a:rPr>
              <a:t> midfielder </a:t>
            </a:r>
            <a:r>
              <a:rPr lang="en-US" altLang="en-US" sz="1300" dirty="0">
                <a:solidFill>
                  <a:srgbClr val="005689"/>
                </a:solidFill>
              </a:rPr>
              <a:t>Dele </a:t>
            </a:r>
            <a:r>
              <a:rPr lang="en-US" altLang="en-US" sz="1300" dirty="0" err="1">
                <a:solidFill>
                  <a:srgbClr val="005689"/>
                </a:solidFill>
              </a:rPr>
              <a:t>Alli</a:t>
            </a:r>
            <a:r>
              <a:rPr lang="en-US" altLang="en-US" sz="1300" dirty="0">
                <a:solidFill>
                  <a:srgbClr val="121212"/>
                </a:solidFill>
              </a:rPr>
              <a:t> has been charged with misconduct over his social media post regarding the coronavirus outbreak, the Football Association has announced.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i="0" dirty="0">
              <a:solidFill>
                <a:srgbClr val="121212"/>
              </a:solidFill>
              <a:effectLst/>
              <a:latin typeface="Guardian Egyptian Web"/>
            </a:endParaRPr>
          </a:p>
        </p:txBody>
      </p:sp>
      <p:pic>
        <p:nvPicPr>
          <p:cNvPr id="1026" name="Picture 2" descr="Dele Alli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43" y="3587836"/>
            <a:ext cx="3169764" cy="178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859216" y="1262803"/>
            <a:ext cx="3017660" cy="540147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 err="1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Alli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 posted a video on Snapchat in relation to the 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virus 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while also singling out an Asian man in an airport. The FA wrote to him seeking his observations and has now decided to charge him with misconduct.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 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The offending video was uploaded by </a:t>
            </a:r>
            <a:r>
              <a:rPr kumimoji="0" lang="en-US" altLang="en-US" sz="1300" b="0" i="0" u="none" strike="noStrike" cap="none" normalizeH="0" baseline="0" dirty="0" err="1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Alli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 to Snapchat 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005689"/>
                </a:solidFill>
                <a:effectLst/>
                <a:latin typeface="+mn-lt"/>
              </a:rPr>
              <a:t>earlier this mont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h. It showed him wearing a face mask in an airport departure lounge and had the title: “Corona </a:t>
            </a:r>
            <a:r>
              <a:rPr kumimoji="0" lang="en-US" altLang="en-US" sz="1300" b="0" i="0" u="none" strike="noStrike" cap="none" normalizeH="0" baseline="0" dirty="0" err="1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whattt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, please listen with volume.” The video then cut to an unsuspecting man of Asian appearance before panning to a bottle of antiseptic hand wash, underneath which appeared the caption: “This virus </a:t>
            </a:r>
            <a:r>
              <a:rPr kumimoji="0" lang="en-US" altLang="en-US" sz="1300" b="0" i="0" u="none" strike="noStrike" cap="none" normalizeH="0" baseline="0" dirty="0" err="1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gunna</a:t>
            </a:r>
            <a:r>
              <a:rPr kumimoji="0" lang="en-US" altLang="en-US" sz="1300" b="0" i="0" u="none" strike="noStrike" cap="none" normalizeH="0" baseline="0" dirty="0" smtClean="0">
                <a:ln>
                  <a:noFill/>
                </a:ln>
                <a:solidFill>
                  <a:srgbClr val="121212"/>
                </a:solidFill>
                <a:effectLst/>
                <a:latin typeface="+mn-lt"/>
              </a:rPr>
              <a:t> have to be quicker than that to catch me.”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300" dirty="0">
              <a:solidFill>
                <a:srgbClr val="121212"/>
              </a:solidFill>
              <a:latin typeface="+mn-lt"/>
            </a:endParaRPr>
          </a:p>
          <a:p>
            <a:pPr lvl="0"/>
            <a:r>
              <a:rPr lang="en-GB" sz="1300" dirty="0" err="1">
                <a:latin typeface="+mn-lt"/>
              </a:rPr>
              <a:t>Alli</a:t>
            </a:r>
            <a:r>
              <a:rPr lang="en-GB" sz="1300" dirty="0">
                <a:latin typeface="+mn-lt"/>
              </a:rPr>
              <a:t> deleted the video and posted an apology to the Chinese social media network Weibo. </a:t>
            </a:r>
            <a:r>
              <a:rPr lang="en-GB" sz="1300" dirty="0" smtClean="0">
                <a:latin typeface="+mn-lt"/>
              </a:rPr>
              <a:t>“</a:t>
            </a:r>
            <a:r>
              <a:rPr lang="en-GB" sz="1300" dirty="0">
                <a:latin typeface="+mn-lt"/>
              </a:rPr>
              <a:t>I let myself down and the club. I don’t want you to have that impression of me because it wasn’t funny … It isn’t something that should be joked about. I’m sending all my love and all my thoughts and prayers to everyone in China.”</a:t>
            </a:r>
            <a:endParaRPr kumimoji="0" lang="en-US" altLang="en-US" sz="1300" b="0" i="0" u="none" strike="noStrike" cap="none" normalizeH="0" baseline="0" dirty="0" smtClean="0">
              <a:ln>
                <a:noFill/>
              </a:ln>
              <a:solidFill>
                <a:srgbClr val="121212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 rot="21246187">
            <a:off x="2568002" y="3444405"/>
            <a:ext cx="3310860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Why do you think the Football Association have taken this Snapchat video so seriously?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 rot="313761">
            <a:off x="3453429" y="4583677"/>
            <a:ext cx="3094198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How do you think the Chinese fan would have felt?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891340" y="-25861"/>
            <a:ext cx="1121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Starter: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6532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4761" y="-99392"/>
            <a:ext cx="3916650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r>
              <a:rPr lang="en-US" sz="8000" b="1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Covid-19</a:t>
            </a:r>
            <a:endParaRPr lang="en-US" sz="8000" b="1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BAC8F94-BBE9-514C-93EF-3EF66FF21104}"/>
              </a:ext>
            </a:extLst>
          </p:cNvPr>
          <p:cNvSpPr/>
          <p:nvPr/>
        </p:nvSpPr>
        <p:spPr>
          <a:xfrm>
            <a:off x="317065" y="1212571"/>
            <a:ext cx="66838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What's the risk of coronavirus in the UK?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UK Chief Medical Officers have raised the risk to the public from low to moderate.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Health professionals are working to contact anyone who has been in close contact with people who have coronavirus.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altLang="en-US" sz="10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BAC8F94-BBE9-514C-93EF-3EF66FF21104}"/>
              </a:ext>
            </a:extLst>
          </p:cNvPr>
          <p:cNvSpPr/>
          <p:nvPr/>
        </p:nvSpPr>
        <p:spPr>
          <a:xfrm>
            <a:off x="312984" y="2813249"/>
            <a:ext cx="66838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Symptoms of coronavirus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symptoms of coronavirus are: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a cough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a high temperature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/>
              <a:t>shortness of breath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But these symptoms do not necessarily mean you have the illness.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symptoms are similar to other illnesses that are much more common, such as cold and flu.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95878" y="5178006"/>
            <a:ext cx="4572000" cy="397320"/>
            <a:chOff x="295878" y="5178006"/>
            <a:chExt cx="4572000" cy="397320"/>
          </a:xfrm>
        </p:grpSpPr>
        <p:sp>
          <p:nvSpPr>
            <p:cNvPr id="9" name="Rectangle 8"/>
            <p:cNvSpPr/>
            <p:nvPr/>
          </p:nvSpPr>
          <p:spPr>
            <a:xfrm>
              <a:off x="295878" y="5267549"/>
              <a:ext cx="4572000" cy="30777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400" dirty="0" smtClean="0">
                  <a:hlinkClick r:id="rId13"/>
                </a:rPr>
                <a:t>https</a:t>
              </a:r>
              <a:r>
                <a:rPr lang="en-GB" sz="1400" dirty="0">
                  <a:hlinkClick r:id="rId13"/>
                </a:rPr>
                <a:t>://www.nhs.uk/conditions/coronavirus-covid-19/</a:t>
              </a:r>
              <a:endParaRPr lang="en-GB" sz="1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25323" y="5178006"/>
              <a:ext cx="61427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dirty="0" smtClean="0"/>
                <a:t>Source:</a:t>
              </a:r>
              <a:endParaRPr lang="en-GB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6825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4761" y="-99392"/>
            <a:ext cx="3916650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r>
              <a:rPr lang="en-US" sz="8000" b="1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Covid-19</a:t>
            </a:r>
            <a:endParaRPr lang="en-US" sz="8000" b="1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BAC8F94-BBE9-514C-93EF-3EF66FF21104}"/>
              </a:ext>
            </a:extLst>
          </p:cNvPr>
          <p:cNvSpPr/>
          <p:nvPr/>
        </p:nvSpPr>
        <p:spPr>
          <a:xfrm>
            <a:off x="317065" y="1212571"/>
            <a:ext cx="6683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How coronavirus is spread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Because it's a new illness, we do not know exactly how coronavirus spreads from person to person.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Similar viruses are spread in cough droplets.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It's very unlikely it can be spread through things like packages or food.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BAC8F94-BBE9-514C-93EF-3EF66FF21104}"/>
              </a:ext>
            </a:extLst>
          </p:cNvPr>
          <p:cNvSpPr/>
          <p:nvPr/>
        </p:nvSpPr>
        <p:spPr>
          <a:xfrm>
            <a:off x="311202" y="3064975"/>
            <a:ext cx="6683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Do I need to avoid public places?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Most people can continue to go to work, school and other public places.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only need to stay away from public places (self-isolate) if advised to by the 111 online coronavirus service or a medical professional.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295878" y="5178006"/>
            <a:ext cx="4572000" cy="397320"/>
            <a:chOff x="295878" y="5178006"/>
            <a:chExt cx="4572000" cy="397320"/>
          </a:xfrm>
        </p:grpSpPr>
        <p:sp>
          <p:nvSpPr>
            <p:cNvPr id="42" name="Rectangle 41"/>
            <p:cNvSpPr/>
            <p:nvPr/>
          </p:nvSpPr>
          <p:spPr>
            <a:xfrm>
              <a:off x="295878" y="5267549"/>
              <a:ext cx="4572000" cy="30777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400" dirty="0" smtClean="0">
                  <a:hlinkClick r:id="rId13"/>
                </a:rPr>
                <a:t>https</a:t>
              </a:r>
              <a:r>
                <a:rPr lang="en-GB" sz="1400" dirty="0">
                  <a:hlinkClick r:id="rId13"/>
                </a:rPr>
                <a:t>://www.nhs.uk/conditions/coronavirus-covid-19/</a:t>
              </a:r>
              <a:endParaRPr lang="en-GB" sz="1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25323" y="5178006"/>
              <a:ext cx="61427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dirty="0" smtClean="0"/>
                <a:t>Source:</a:t>
              </a:r>
              <a:endParaRPr lang="en-GB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9308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4761" y="-228892"/>
            <a:ext cx="3610284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r>
              <a:rPr lang="en-US" sz="9600" b="1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Advice</a:t>
            </a:r>
            <a:endParaRPr lang="en-US" sz="9600" b="1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804214" y="1342683"/>
            <a:ext cx="5784010" cy="4102541"/>
            <a:chOff x="876222" y="1270675"/>
            <a:chExt cx="5784010" cy="4102541"/>
          </a:xfrm>
        </p:grpSpPr>
        <p:sp>
          <p:nvSpPr>
            <p:cNvPr id="13" name="Rectangle 12"/>
            <p:cNvSpPr/>
            <p:nvPr/>
          </p:nvSpPr>
          <p:spPr>
            <a:xfrm>
              <a:off x="876222" y="1270675"/>
              <a:ext cx="5784010" cy="41025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13"/>
            <a:srcRect l="24649" t="14700" r="44876" b="29721"/>
            <a:stretch/>
          </p:blipFill>
          <p:spPr>
            <a:xfrm>
              <a:off x="1827616" y="1392277"/>
              <a:ext cx="3824503" cy="39233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398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4761" y="-228892"/>
            <a:ext cx="3610284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r>
              <a:rPr lang="en-US" sz="9600" b="1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Advice</a:t>
            </a:r>
            <a:endParaRPr lang="en-US" sz="9600" b="1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BAC8F94-BBE9-514C-93EF-3EF66FF21104}"/>
              </a:ext>
            </a:extLst>
          </p:cNvPr>
          <p:cNvSpPr/>
          <p:nvPr/>
        </p:nvSpPr>
        <p:spPr>
          <a:xfrm>
            <a:off x="317065" y="1212571"/>
            <a:ext cx="6683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Who knew that the best prevention strategy for coronavirus was</a:t>
            </a:r>
            <a:endParaRPr lang="en-GB" altLang="en-US" sz="2000" dirty="0">
              <a:solidFill>
                <a:srgbClr val="7030A0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60501" y="2052889"/>
            <a:ext cx="19922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No. Really.</a:t>
            </a:r>
            <a:endParaRPr lang="en-GB" sz="3200" b="1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BAC8F94-BBE9-514C-93EF-3EF66FF21104}"/>
              </a:ext>
            </a:extLst>
          </p:cNvPr>
          <p:cNvSpPr/>
          <p:nvPr/>
        </p:nvSpPr>
        <p:spPr>
          <a:xfrm>
            <a:off x="337111" y="2805664"/>
            <a:ext cx="66838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Good hand hygiene is the key to limiting the spread of coronavirus, so washing your hands thoroughly is the way forward</a:t>
            </a:r>
            <a:endParaRPr lang="en-GB" alt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According to the NHS ‘Thoroughly’ should mean about 20 seconds... The length of some of the 80s most iconic choruses!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So have a sing/hum along to these bangers while washing your hands…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3337" y="1561878"/>
            <a:ext cx="3130639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80s music?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27287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34" grpId="0" build="p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</p:txBody>
      </p:sp>
      <p:pic>
        <p:nvPicPr>
          <p:cNvPr id="34" name="Picture 4" descr="Image result for take on me aha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59" y="285656"/>
            <a:ext cx="3470470" cy="3286292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Rectangle 48"/>
          <p:cNvSpPr/>
          <p:nvPr/>
        </p:nvSpPr>
        <p:spPr>
          <a:xfrm>
            <a:off x="466844" y="3663126"/>
            <a:ext cx="34678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hlinkClick r:id="rId14"/>
              </a:rPr>
              <a:t>https://www.youtube.com/watch?v=djV11Xbc914</a:t>
            </a:r>
            <a:endParaRPr lang="en-GB" sz="1200" dirty="0"/>
          </a:p>
        </p:txBody>
      </p:sp>
      <p:sp>
        <p:nvSpPr>
          <p:cNvPr id="50" name="Rectangle 49"/>
          <p:cNvSpPr/>
          <p:nvPr/>
        </p:nvSpPr>
        <p:spPr>
          <a:xfrm>
            <a:off x="465358" y="4108930"/>
            <a:ext cx="5978849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endParaRPr lang="en-GB" sz="2800" dirty="0"/>
          </a:p>
        </p:txBody>
      </p:sp>
      <p:sp>
        <p:nvSpPr>
          <p:cNvPr id="51" name="Rectangle 50"/>
          <p:cNvSpPr/>
          <p:nvPr/>
        </p:nvSpPr>
        <p:spPr>
          <a:xfrm>
            <a:off x="452164" y="4090089"/>
            <a:ext cx="655574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dirty="0"/>
              <a:t>Take on me (Take on me)</a:t>
            </a:r>
            <a:br>
              <a:rPr lang="en-GB" dirty="0"/>
            </a:br>
            <a:r>
              <a:rPr lang="en-GB" dirty="0"/>
              <a:t>Take me on (Take on me)</a:t>
            </a:r>
          </a:p>
          <a:p>
            <a:r>
              <a:rPr lang="en-GB" dirty="0"/>
              <a:t>I'll be gone</a:t>
            </a:r>
            <a:br>
              <a:rPr lang="en-GB" dirty="0"/>
            </a:br>
            <a:r>
              <a:rPr lang="en-GB" dirty="0"/>
              <a:t>In a day or two</a:t>
            </a:r>
          </a:p>
        </p:txBody>
      </p:sp>
      <p:pic>
        <p:nvPicPr>
          <p:cNvPr id="52" name="Picture 4" descr="Image result for handwashing 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91" y="1291299"/>
            <a:ext cx="2572313" cy="257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93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</p:txBody>
      </p:sp>
      <p:pic>
        <p:nvPicPr>
          <p:cNvPr id="27" name="Picture 2" descr="Image result for karma chameleon culture club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" t="6645" r="3416" b="4024"/>
          <a:stretch/>
        </p:blipFill>
        <p:spPr bwMode="auto">
          <a:xfrm>
            <a:off x="462763" y="281237"/>
            <a:ext cx="3481082" cy="3290711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466844" y="3663126"/>
            <a:ext cx="34678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hlinkClick r:id="rId14"/>
              </a:rPr>
              <a:t>https://www.youtube.com/watch?v=JmcA9LIIXWw</a:t>
            </a:r>
            <a:endParaRPr lang="en-GB" sz="1200" dirty="0"/>
          </a:p>
        </p:txBody>
      </p:sp>
      <p:sp>
        <p:nvSpPr>
          <p:cNvPr id="49" name="Rectangle 48"/>
          <p:cNvSpPr/>
          <p:nvPr/>
        </p:nvSpPr>
        <p:spPr>
          <a:xfrm>
            <a:off x="452164" y="4090089"/>
            <a:ext cx="6548728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22222"/>
                </a:solidFill>
              </a:rPr>
              <a:t>Karma, karma, karma, karma, karma chameleon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222222"/>
                </a:solidFill>
              </a:rPr>
              <a:t>You come and go, you come and go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222222"/>
                </a:solidFill>
              </a:rPr>
              <a:t>Loving would be easy if your </a:t>
            </a:r>
            <a:r>
              <a:rPr lang="en-GB" dirty="0" err="1">
                <a:solidFill>
                  <a:srgbClr val="222222"/>
                </a:solidFill>
              </a:rPr>
              <a:t>colors</a:t>
            </a:r>
            <a:r>
              <a:rPr lang="en-GB" dirty="0">
                <a:solidFill>
                  <a:srgbClr val="222222"/>
                </a:solidFill>
              </a:rPr>
              <a:t> were like my dreams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222222"/>
                </a:solidFill>
              </a:rPr>
              <a:t>Red, gold, and green, red, gold, and green</a:t>
            </a:r>
            <a:endParaRPr lang="en-GB" dirty="0"/>
          </a:p>
        </p:txBody>
      </p:sp>
      <p:pic>
        <p:nvPicPr>
          <p:cNvPr id="4100" name="Picture 4" descr="Image result for handwashing 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91" y="1291299"/>
            <a:ext cx="2572313" cy="257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6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F1A0FEDF-1884-B743-B375-19AB5DEBDAD8}"/>
              </a:ext>
            </a:extLst>
          </p:cNvPr>
          <p:cNvSpPr/>
          <p:nvPr/>
        </p:nvSpPr>
        <p:spPr>
          <a:xfrm>
            <a:off x="4429124" y="281237"/>
            <a:ext cx="2571768" cy="8435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525B11-572E-014A-9327-FDD2AE6B9829}"/>
              </a:ext>
            </a:extLst>
          </p:cNvPr>
          <p:cNvSpPr txBox="1"/>
          <p:nvPr/>
        </p:nvSpPr>
        <p:spPr>
          <a:xfrm>
            <a:off x="4403976" y="260648"/>
            <a:ext cx="1624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+mj-lt"/>
              </a:rPr>
              <a:t>Learning Objective: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145BFB-0793-3E4A-8D64-E57B5CD3EF16}"/>
              </a:ext>
            </a:extLst>
          </p:cNvPr>
          <p:cNvSpPr txBox="1"/>
          <p:nvPr/>
        </p:nvSpPr>
        <p:spPr>
          <a:xfrm>
            <a:off x="4435075" y="548680"/>
            <a:ext cx="24854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000" dirty="0"/>
              <a:t>To understand the risks and symptoms of COVID-19 along with the precautionary NHS advice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6844" y="3663126"/>
            <a:ext cx="34678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hlinkClick r:id="rId13"/>
              </a:rPr>
              <a:t>https://www.youtube.com/watch?v=FTQbiNvZqaY</a:t>
            </a:r>
            <a:endParaRPr lang="en-GB" sz="1200" dirty="0"/>
          </a:p>
        </p:txBody>
      </p:sp>
      <p:sp>
        <p:nvSpPr>
          <p:cNvPr id="14" name="Rectangle 13"/>
          <p:cNvSpPr/>
          <p:nvPr/>
        </p:nvSpPr>
        <p:spPr>
          <a:xfrm>
            <a:off x="452164" y="4090089"/>
            <a:ext cx="655574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222222"/>
                </a:solidFill>
              </a:rPr>
              <a:t>It's </a:t>
            </a:r>
            <a:r>
              <a:rPr lang="en-GB" dirty="0" err="1">
                <a:solidFill>
                  <a:srgbClr val="222222"/>
                </a:solidFill>
              </a:rPr>
              <a:t>gonna</a:t>
            </a:r>
            <a:r>
              <a:rPr lang="en-GB" dirty="0">
                <a:solidFill>
                  <a:srgbClr val="222222"/>
                </a:solidFill>
              </a:rPr>
              <a:t> take a lot to drag me away from you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222222"/>
                </a:solidFill>
              </a:rPr>
              <a:t>There's nothing that a hundred men or more could ever do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222222"/>
                </a:solidFill>
              </a:rPr>
              <a:t>I bless the rains down in Africa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>
                <a:solidFill>
                  <a:srgbClr val="222222"/>
                </a:solidFill>
              </a:rPr>
              <a:t>Gonna</a:t>
            </a:r>
            <a:r>
              <a:rPr lang="en-GB" dirty="0">
                <a:solidFill>
                  <a:srgbClr val="222222"/>
                </a:solidFill>
              </a:rPr>
              <a:t> take some time to do the things we never had</a:t>
            </a:r>
            <a:endParaRPr lang="en-GB" dirty="0"/>
          </a:p>
        </p:txBody>
      </p:sp>
      <p:pic>
        <p:nvPicPr>
          <p:cNvPr id="42" name="Picture 4" descr="Image result for handwashing 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91" y="1291299"/>
            <a:ext cx="2572313" cy="257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6" descr="Image result for toto africa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17" y="281236"/>
            <a:ext cx="3470099" cy="3327335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49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844" y="714356"/>
            <a:ext cx="7072362" cy="592935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4761" y="-228892"/>
            <a:ext cx="3223959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r>
              <a:rPr lang="en-US" sz="9600" b="1" dirty="0" smtClean="0">
                <a:ln w="31550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</a:rPr>
              <a:t>Check</a:t>
            </a:r>
            <a:endParaRPr lang="en-US" sz="9600" b="1" dirty="0">
              <a:ln w="31550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j-lt"/>
            </a:endParaRPr>
          </a:p>
        </p:txBody>
      </p:sp>
      <p:grpSp>
        <p:nvGrpSpPr>
          <p:cNvPr id="2" name="Group 26"/>
          <p:cNvGrpSpPr/>
          <p:nvPr/>
        </p:nvGrpSpPr>
        <p:grpSpPr>
          <a:xfrm>
            <a:off x="7286644" y="214290"/>
            <a:ext cx="1893467" cy="6572296"/>
            <a:chOff x="7286644" y="214290"/>
            <a:chExt cx="1893467" cy="6572296"/>
          </a:xfrm>
        </p:grpSpPr>
        <p:pic>
          <p:nvPicPr>
            <p:cNvPr id="28" name="Picture 2" descr="https://www.tcat.ac.uk/wp-content/uploads/2016/08/childline-logo.jpg"/>
            <p:cNvPicPr>
              <a:picLocks noChangeAspect="1" noChangeArrowheads="1"/>
            </p:cNvPicPr>
            <p:nvPr/>
          </p:nvPicPr>
          <p:blipFill>
            <a:blip r:embed="rId3" cstate="print"/>
            <a:srcRect l="7143" t="11731" r="7141" b="13580"/>
            <a:stretch>
              <a:fillRect/>
            </a:stretch>
          </p:blipFill>
          <p:spPr bwMode="auto">
            <a:xfrm>
              <a:off x="7358082" y="5286388"/>
              <a:ext cx="1714512" cy="785818"/>
            </a:xfrm>
            <a:prstGeom prst="rect">
              <a:avLst/>
            </a:prstGeom>
            <a:noFill/>
          </p:spPr>
        </p:pic>
        <p:pic>
          <p:nvPicPr>
            <p:cNvPr id="29" name="Picture 4" descr="Talk to Frank if you're worried about drugs"/>
            <p:cNvPicPr>
              <a:picLocks noChangeAspect="1" noChangeArrowheads="1"/>
            </p:cNvPicPr>
            <p:nvPr/>
          </p:nvPicPr>
          <p:blipFill>
            <a:blip r:embed="rId4" cstate="print"/>
            <a:srcRect t="13333" b="20000"/>
            <a:stretch>
              <a:fillRect/>
            </a:stretch>
          </p:blipFill>
          <p:spPr bwMode="auto">
            <a:xfrm>
              <a:off x="7343762" y="4500571"/>
              <a:ext cx="1778400" cy="705714"/>
            </a:xfrm>
            <a:prstGeom prst="rect">
              <a:avLst/>
            </a:prstGeom>
            <a:noFill/>
          </p:spPr>
        </p:pic>
        <p:grpSp>
          <p:nvGrpSpPr>
            <p:cNvPr id="4" name="Group 13"/>
            <p:cNvGrpSpPr/>
            <p:nvPr/>
          </p:nvGrpSpPr>
          <p:grpSpPr>
            <a:xfrm>
              <a:off x="7286644" y="1928802"/>
              <a:ext cx="1893467" cy="1236471"/>
              <a:chOff x="7286644" y="1928802"/>
              <a:chExt cx="1893467" cy="1236471"/>
            </a:xfrm>
          </p:grpSpPr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7578" t="17578" r="19140" b="36279"/>
              <a:stretch>
                <a:fillRect/>
              </a:stretch>
            </p:blipFill>
            <p:spPr bwMode="auto">
              <a:xfrm>
                <a:off x="7358082" y="1928802"/>
                <a:ext cx="1714480" cy="1000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TextBox 39"/>
              <p:cNvSpPr txBox="1"/>
              <p:nvPr/>
            </p:nvSpPr>
            <p:spPr>
              <a:xfrm>
                <a:off x="7286644" y="2857496"/>
                <a:ext cx="189346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>
                    <a:latin typeface="Arial Rounded MT Bold" pitchFamily="34" charset="0"/>
                  </a:rPr>
                  <a:t>Call: 0808 801 0711</a:t>
                </a:r>
              </a:p>
            </p:txBody>
          </p:sp>
        </p:grpSp>
        <p:pic>
          <p:nvPicPr>
            <p:cNvPr id="31" name="Picture 11" descr="https://pbs.twimg.com/media/Co7avbaWgAA8uBP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4194" y="3214686"/>
              <a:ext cx="1688400" cy="1208342"/>
            </a:xfrm>
            <a:prstGeom prst="rect">
              <a:avLst/>
            </a:prstGeom>
            <a:noFill/>
          </p:spPr>
        </p:pic>
        <p:grpSp>
          <p:nvGrpSpPr>
            <p:cNvPr id="7" name="Group 20"/>
            <p:cNvGrpSpPr/>
            <p:nvPr/>
          </p:nvGrpSpPr>
          <p:grpSpPr>
            <a:xfrm>
              <a:off x="7358082" y="214290"/>
              <a:ext cx="1638680" cy="1059650"/>
              <a:chOff x="7358082" y="1083466"/>
              <a:chExt cx="1638680" cy="1059650"/>
            </a:xfrm>
          </p:grpSpPr>
          <p:pic>
            <p:nvPicPr>
              <p:cNvPr id="37" name="Picture 14" descr="https://www.peldonrose.com/media/1524/supportingmindma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8000" r="7998"/>
              <a:stretch>
                <a:fillRect/>
              </a:stretch>
            </p:blipFill>
            <p:spPr bwMode="auto">
              <a:xfrm>
                <a:off x="7358082" y="1083466"/>
                <a:ext cx="1638680" cy="845336"/>
              </a:xfrm>
              <a:prstGeom prst="rect">
                <a:avLst/>
              </a:prstGeom>
              <a:noFill/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7827229" y="1835339"/>
                <a:ext cx="11673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tx2"/>
                    </a:solidFill>
                    <a:latin typeface="Arial Narrow" pitchFamily="34" charset="0"/>
                  </a:rPr>
                  <a:t>0300 123 3393</a:t>
                </a:r>
              </a:p>
            </p:txBody>
          </p:sp>
        </p:grpSp>
        <p:pic>
          <p:nvPicPr>
            <p:cNvPr id="33" name="Picture 16" descr="kooth_jpg_499x234"/>
            <p:cNvPicPr>
              <a:picLocks noChangeAspect="1" noChangeArrowheads="1"/>
            </p:cNvPicPr>
            <p:nvPr/>
          </p:nvPicPr>
          <p:blipFill>
            <a:blip r:embed="rId8" cstate="print"/>
            <a:srcRect l="7468" t="17781"/>
            <a:stretch>
              <a:fillRect/>
            </a:stretch>
          </p:blipFill>
          <p:spPr bwMode="auto">
            <a:xfrm>
              <a:off x="7429520" y="6072206"/>
              <a:ext cx="1714480" cy="714380"/>
            </a:xfrm>
            <a:prstGeom prst="rect">
              <a:avLst/>
            </a:prstGeom>
            <a:noFill/>
          </p:spPr>
        </p:pic>
        <p:grpSp>
          <p:nvGrpSpPr>
            <p:cNvPr id="8" name="Group 23"/>
            <p:cNvGrpSpPr/>
            <p:nvPr/>
          </p:nvGrpSpPr>
          <p:grpSpPr>
            <a:xfrm>
              <a:off x="7358078" y="1285860"/>
              <a:ext cx="1714516" cy="596775"/>
              <a:chOff x="7358078" y="1071546"/>
              <a:chExt cx="1714516" cy="596775"/>
            </a:xfrm>
          </p:grpSpPr>
          <p:pic>
            <p:nvPicPr>
              <p:cNvPr id="35" name="Picture 18" descr="download.gif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 t="25000" b="8333"/>
              <a:stretch>
                <a:fillRect/>
              </a:stretch>
            </p:blipFill>
            <p:spPr bwMode="auto">
              <a:xfrm>
                <a:off x="7358078" y="1071546"/>
                <a:ext cx="1714516" cy="571504"/>
              </a:xfrm>
              <a:prstGeom prst="rect">
                <a:avLst/>
              </a:prstGeom>
              <a:noFill/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7488298" y="1406711"/>
                <a:ext cx="144142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dirty="0">
                    <a:solidFill>
                      <a:schemeClr val="bg1"/>
                    </a:solidFill>
                    <a:latin typeface="Arial Narrow" pitchFamily="34" charset="0"/>
                  </a:rPr>
                  <a:t>www.youngminds.org.uk</a:t>
                </a:r>
              </a:p>
            </p:txBody>
          </p: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CB79D528-A01A-964E-9520-49674F6C6C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10" y="5600496"/>
            <a:ext cx="2430685" cy="89251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725882D-A5BE-1A44-A413-DC2BB5991B50}"/>
              </a:ext>
            </a:extLst>
          </p:cNvPr>
          <p:cNvGrpSpPr/>
          <p:nvPr/>
        </p:nvGrpSpPr>
        <p:grpSpPr>
          <a:xfrm>
            <a:off x="323528" y="5735790"/>
            <a:ext cx="2460729" cy="717546"/>
            <a:chOff x="323528" y="5735790"/>
            <a:chExt cx="2460729" cy="717546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EE8DD16-C279-DD46-AEF3-39D4ADC47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4944" y="5735790"/>
              <a:ext cx="621928" cy="621928"/>
            </a:xfrm>
            <a:prstGeom prst="rect">
              <a:avLst/>
            </a:prstGeom>
          </p:spPr>
        </p:pic>
        <p:pic>
          <p:nvPicPr>
            <p:cNvPr id="45" name="Picture 4" descr="File:Smicon twitter.png">
              <a:extLst>
                <a:ext uri="{FF2B5EF4-FFF2-40B4-BE49-F238E27FC236}">
                  <a16:creationId xmlns:a16="http://schemas.microsoft.com/office/drawing/2014/main" id="{EE98784B-21D7-1145-AA81-27D400D2E5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23528" y="6003687"/>
              <a:ext cx="552694" cy="449649"/>
            </a:xfrm>
            <a:prstGeom prst="rect">
              <a:avLst/>
            </a:prstGeom>
            <a:noFill/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E443EEBF-787A-484D-B360-372BA0083ABF}"/>
                </a:ext>
              </a:extLst>
            </p:cNvPr>
            <p:cNvSpPr txBox="1"/>
            <p:nvPr/>
          </p:nvSpPr>
          <p:spPr>
            <a:xfrm>
              <a:off x="1278717" y="5787261"/>
              <a:ext cx="15055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/>
                <a:t>@</a:t>
              </a:r>
              <a:r>
                <a:rPr lang="en-US" sz="2800" b="1" dirty="0" err="1"/>
                <a:t>NHSuk</a:t>
              </a:r>
              <a:endParaRPr lang="en-US" sz="28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76222" y="1781518"/>
            <a:ext cx="5639994" cy="2641510"/>
            <a:chOff x="876222" y="1781518"/>
            <a:chExt cx="5639994" cy="2641510"/>
          </a:xfrm>
        </p:grpSpPr>
        <p:grpSp>
          <p:nvGrpSpPr>
            <p:cNvPr id="32" name="Group 31"/>
            <p:cNvGrpSpPr/>
            <p:nvPr/>
          </p:nvGrpSpPr>
          <p:grpSpPr>
            <a:xfrm>
              <a:off x="876222" y="1781518"/>
              <a:ext cx="5639994" cy="2641510"/>
              <a:chOff x="410882" y="1418590"/>
              <a:chExt cx="5639994" cy="2112878"/>
            </a:xfrm>
          </p:grpSpPr>
          <p:sp>
            <p:nvSpPr>
              <p:cNvPr id="34" name="Rectangle 33"/>
              <p:cNvSpPr/>
              <p:nvPr/>
            </p:nvSpPr>
            <p:spPr>
              <a:xfrm>
                <a:off x="410882" y="1425531"/>
                <a:ext cx="5639994" cy="210593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80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506260" y="1418590"/>
                <a:ext cx="4504823" cy="6317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4000" b="1" dirty="0">
                    <a:latin typeface="+mj-lt"/>
                  </a:rPr>
                  <a:t>Learning Objectives:</a:t>
                </a: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148182" y="2463156"/>
              <a:ext cx="484813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altLang="en-US" sz="2000" dirty="0"/>
                <a:t>To understand the risks and symptoms of COVID-19 along with the precautionary NHS advice  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en-GB" altLang="en-US" sz="2000" dirty="0" smtClean="0"/>
                <a:t>To </a:t>
              </a:r>
              <a:r>
                <a:rPr lang="en-GB" altLang="en-US" sz="2000" dirty="0" smtClean="0"/>
                <a:t>consider the implications of using coronavirus, or any illness, as a joke or insult</a:t>
              </a:r>
              <a:endParaRPr lang="en-GB" altLang="en-US" sz="20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12200" y="2980047"/>
              <a:ext cx="360000" cy="3600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012200" y="3923295"/>
              <a:ext cx="360000" cy="3600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894682" y="2672830"/>
              <a:ext cx="5950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B050"/>
                  </a:solidFill>
                  <a:sym typeface="Wingdings 2" panose="05020102010507070707" pitchFamily="18" charset="2"/>
                </a:rPr>
                <a:t></a:t>
              </a:r>
              <a:r>
                <a:rPr lang="en-GB" dirty="0" smtClean="0">
                  <a:solidFill>
                    <a:srgbClr val="FF0000"/>
                  </a:solidFill>
                  <a:sym typeface="Wingdings 2" panose="05020102010507070707" pitchFamily="18" charset="2"/>
                </a:rPr>
                <a:t></a:t>
              </a:r>
              <a:endParaRPr lang="en-GB" dirty="0">
                <a:solidFill>
                  <a:srgbClr val="FF0000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892475" y="3616078"/>
              <a:ext cx="5950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B050"/>
                  </a:solidFill>
                  <a:sym typeface="Wingdings 2" panose="05020102010507070707" pitchFamily="18" charset="2"/>
                </a:rPr>
                <a:t></a:t>
              </a:r>
              <a:r>
                <a:rPr lang="en-GB" dirty="0" smtClean="0">
                  <a:solidFill>
                    <a:srgbClr val="FF0000"/>
                  </a:solidFill>
                  <a:sym typeface="Wingdings 2" panose="05020102010507070707" pitchFamily="18" charset="2"/>
                </a:rPr>
                <a:t></a:t>
              </a:r>
              <a:endParaRPr lang="en-GB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831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1340</TotalTime>
  <Words>1005</Words>
  <Application>Microsoft Office PowerPoint</Application>
  <PresentationFormat>On-screen Show (4:3)</PresentationFormat>
  <Paragraphs>138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Arial Narrow</vt:lpstr>
      <vt:lpstr>Arial Rounded MT Bold</vt:lpstr>
      <vt:lpstr>Calibri</vt:lpstr>
      <vt:lpstr>Guardian Egyptian Web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nathan.wright</dc:creator>
  <cp:lastModifiedBy>Nathan.Wright</cp:lastModifiedBy>
  <cp:revision>153</cp:revision>
  <dcterms:created xsi:type="dcterms:W3CDTF">2018-02-20T21:52:54Z</dcterms:created>
  <dcterms:modified xsi:type="dcterms:W3CDTF">2020-03-09T10:54:50Z</dcterms:modified>
</cp:coreProperties>
</file>